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6"/>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71" r:id="rId14"/>
    <p:sldId id="270"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ADFFBB"/>
    <a:srgbClr val="D6D9FF"/>
    <a:srgbClr val="00FF00"/>
    <a:srgbClr val="B4EEF6"/>
    <a:srgbClr val="8B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74E056-DA60-490C-80C0-58D7FA22EADE}">
  <a:tblStyle styleId="{2D74E056-DA60-490C-80C0-58D7FA22EAD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440"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2B570-DFEB-FE4F-911A-7F435B42EBBE}"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088F3073-25D1-8547-A7FA-9B19D5D446E8}">
      <dgm:prSet phldrT="[Text]"/>
      <dgm:spPr>
        <a:solidFill>
          <a:schemeClr val="bg1">
            <a:lumMod val="50000"/>
          </a:schemeClr>
        </a:solidFill>
      </dgm:spPr>
      <dgm:t>
        <a:bodyPr/>
        <a:lstStyle/>
        <a:p>
          <a:r>
            <a:rPr lang="en-US" dirty="0" smtClean="0"/>
            <a:t>Yes</a:t>
          </a:r>
          <a:endParaRPr lang="en-US" dirty="0"/>
        </a:p>
      </dgm:t>
    </dgm:pt>
    <dgm:pt modelId="{A9825733-DD79-C04B-AE32-494FA7B6A108}" type="parTrans" cxnId="{B64E15C9-52CF-3B45-B0F2-B25DB67D18BA}">
      <dgm:prSet/>
      <dgm:spPr/>
      <dgm:t>
        <a:bodyPr/>
        <a:lstStyle/>
        <a:p>
          <a:endParaRPr lang="en-US"/>
        </a:p>
      </dgm:t>
    </dgm:pt>
    <dgm:pt modelId="{45E3E08B-7408-9944-B04B-566E55A67D57}" type="sibTrans" cxnId="{B64E15C9-52CF-3B45-B0F2-B25DB67D18BA}">
      <dgm:prSet/>
      <dgm:spPr/>
      <dgm:t>
        <a:bodyPr/>
        <a:lstStyle/>
        <a:p>
          <a:endParaRPr lang="en-US"/>
        </a:p>
      </dgm:t>
    </dgm:pt>
    <dgm:pt modelId="{DCB8C192-170A-0746-A9E5-064FAA496124}">
      <dgm:prSet phldrT="[Text]"/>
      <dgm:spPr>
        <a:solidFill>
          <a:schemeClr val="bg1">
            <a:lumMod val="85000"/>
            <a:alpha val="90000"/>
          </a:schemeClr>
        </a:solidFill>
      </dgm:spPr>
      <dgm:t>
        <a:bodyPr/>
        <a:lstStyle/>
        <a:p>
          <a:r>
            <a:rPr lang="en" dirty="0" smtClean="0"/>
            <a:t>Can we create an activity that will simulate a frequently occurring real-world situation and require synthesis of many key skills?</a:t>
          </a:r>
          <a:endParaRPr lang="en-US" dirty="0"/>
        </a:p>
      </dgm:t>
    </dgm:pt>
    <dgm:pt modelId="{A0469922-A3FB-D440-A5E2-427ACB43150A}" type="parTrans" cxnId="{EE32C377-C0D2-0A42-B960-A12ABDF346C4}">
      <dgm:prSet/>
      <dgm:spPr/>
      <dgm:t>
        <a:bodyPr/>
        <a:lstStyle/>
        <a:p>
          <a:endParaRPr lang="en-US"/>
        </a:p>
      </dgm:t>
    </dgm:pt>
    <dgm:pt modelId="{B727000F-3AC5-CB49-A67A-489386DB65A9}" type="sibTrans" cxnId="{EE32C377-C0D2-0A42-B960-A12ABDF346C4}">
      <dgm:prSet/>
      <dgm:spPr/>
      <dgm:t>
        <a:bodyPr/>
        <a:lstStyle/>
        <a:p>
          <a:endParaRPr lang="en-US"/>
        </a:p>
      </dgm:t>
    </dgm:pt>
    <dgm:pt modelId="{CC9A84C5-503F-D447-93F7-F6A8AEEFDE9D}">
      <dgm:prSet phldrT="[Text]"/>
      <dgm:spPr>
        <a:solidFill>
          <a:schemeClr val="bg1">
            <a:lumMod val="50000"/>
          </a:schemeClr>
        </a:solidFill>
      </dgm:spPr>
      <dgm:t>
        <a:bodyPr/>
        <a:lstStyle/>
        <a:p>
          <a:r>
            <a:rPr lang="en-US" dirty="0" smtClean="0"/>
            <a:t>Yes</a:t>
          </a:r>
          <a:endParaRPr lang="en-US" dirty="0"/>
        </a:p>
      </dgm:t>
    </dgm:pt>
    <dgm:pt modelId="{C9BE545C-6FCE-7F4F-A3E3-CE3D07EB1EC6}" type="parTrans" cxnId="{C4C8E3CC-B36D-9942-B4DA-790ADDF68458}">
      <dgm:prSet/>
      <dgm:spPr/>
      <dgm:t>
        <a:bodyPr/>
        <a:lstStyle/>
        <a:p>
          <a:endParaRPr lang="en-US"/>
        </a:p>
      </dgm:t>
    </dgm:pt>
    <dgm:pt modelId="{21F8FAC1-093C-7341-B827-45C19B0684D9}" type="sibTrans" cxnId="{C4C8E3CC-B36D-9942-B4DA-790ADDF68458}">
      <dgm:prSet/>
      <dgm:spPr/>
      <dgm:t>
        <a:bodyPr/>
        <a:lstStyle/>
        <a:p>
          <a:endParaRPr lang="en-US"/>
        </a:p>
      </dgm:t>
    </dgm:pt>
    <dgm:pt modelId="{91421678-EDE2-8E42-BF87-7125BCE48C76}">
      <dgm:prSet phldrT="[Text]"/>
      <dgm:spPr>
        <a:solidFill>
          <a:schemeClr val="bg1">
            <a:lumMod val="85000"/>
            <a:alpha val="90000"/>
          </a:schemeClr>
        </a:solidFill>
      </dgm:spPr>
      <dgm:t>
        <a:bodyPr/>
        <a:lstStyle/>
        <a:p>
          <a:r>
            <a:rPr lang="en" dirty="0" smtClean="0"/>
            <a:t>Can this be assessed?</a:t>
          </a:r>
          <a:endParaRPr lang="en-US" dirty="0"/>
        </a:p>
      </dgm:t>
    </dgm:pt>
    <dgm:pt modelId="{48C111D4-AFD9-494E-9085-BCEF7B23ABEB}" type="parTrans" cxnId="{E937FA1A-C691-4245-BCC9-7A8820F3F3D9}">
      <dgm:prSet/>
      <dgm:spPr/>
      <dgm:t>
        <a:bodyPr/>
        <a:lstStyle/>
        <a:p>
          <a:endParaRPr lang="en-US"/>
        </a:p>
      </dgm:t>
    </dgm:pt>
    <dgm:pt modelId="{548C8CE3-5D30-CA4E-A0AA-24AC8993CF61}" type="sibTrans" cxnId="{E937FA1A-C691-4245-BCC9-7A8820F3F3D9}">
      <dgm:prSet/>
      <dgm:spPr/>
      <dgm:t>
        <a:bodyPr/>
        <a:lstStyle/>
        <a:p>
          <a:endParaRPr lang="en-US"/>
        </a:p>
      </dgm:t>
    </dgm:pt>
    <dgm:pt modelId="{A742DB37-60F5-9449-ACBD-FE4B9F7DEF40}">
      <dgm:prSet phldrT="[Text]"/>
      <dgm:spPr>
        <a:solidFill>
          <a:schemeClr val="bg1">
            <a:lumMod val="50000"/>
          </a:schemeClr>
        </a:solidFill>
      </dgm:spPr>
      <dgm:t>
        <a:bodyPr/>
        <a:lstStyle/>
        <a:p>
          <a:r>
            <a:rPr lang="en-US" dirty="0" smtClean="0"/>
            <a:t>Yes</a:t>
          </a:r>
          <a:endParaRPr lang="en-US" dirty="0"/>
        </a:p>
      </dgm:t>
    </dgm:pt>
    <dgm:pt modelId="{F1802F07-491B-0548-A80F-E01653AE95DD}" type="parTrans" cxnId="{4EFB4687-D279-D149-97FE-5D7614C857F6}">
      <dgm:prSet/>
      <dgm:spPr/>
      <dgm:t>
        <a:bodyPr/>
        <a:lstStyle/>
        <a:p>
          <a:endParaRPr lang="en-US"/>
        </a:p>
      </dgm:t>
    </dgm:pt>
    <dgm:pt modelId="{1316409B-A0A1-4D4F-9750-A97CCF02136C}" type="sibTrans" cxnId="{4EFB4687-D279-D149-97FE-5D7614C857F6}">
      <dgm:prSet/>
      <dgm:spPr/>
      <dgm:t>
        <a:bodyPr/>
        <a:lstStyle/>
        <a:p>
          <a:endParaRPr lang="en-US"/>
        </a:p>
      </dgm:t>
    </dgm:pt>
    <dgm:pt modelId="{3754197D-67FA-6046-A28D-A14FA5B51DAA}">
      <dgm:prSet phldrT="[Text]"/>
      <dgm:spPr>
        <a:solidFill>
          <a:schemeClr val="bg1">
            <a:lumMod val="85000"/>
            <a:alpha val="90000"/>
          </a:schemeClr>
        </a:solidFill>
      </dgm:spPr>
      <dgm:t>
        <a:bodyPr/>
        <a:lstStyle/>
        <a:p>
          <a:r>
            <a:rPr lang="en-US" dirty="0" smtClean="0"/>
            <a:t>Do students have favorable perceptions? </a:t>
          </a:r>
          <a:endParaRPr lang="en-US" dirty="0"/>
        </a:p>
      </dgm:t>
    </dgm:pt>
    <dgm:pt modelId="{F0EC8024-7945-0D4C-8550-4771EBEDA965}" type="parTrans" cxnId="{B44D3ED3-E24F-744A-8840-F3B9715D4B12}">
      <dgm:prSet/>
      <dgm:spPr/>
      <dgm:t>
        <a:bodyPr/>
        <a:lstStyle/>
        <a:p>
          <a:endParaRPr lang="en-US"/>
        </a:p>
      </dgm:t>
    </dgm:pt>
    <dgm:pt modelId="{B858A2E9-A75A-364C-8DA2-F40C5F117CCB}" type="sibTrans" cxnId="{B44D3ED3-E24F-744A-8840-F3B9715D4B12}">
      <dgm:prSet/>
      <dgm:spPr/>
      <dgm:t>
        <a:bodyPr/>
        <a:lstStyle/>
        <a:p>
          <a:endParaRPr lang="en-US"/>
        </a:p>
      </dgm:t>
    </dgm:pt>
    <dgm:pt modelId="{972F9F39-AE72-FE4A-8DEC-5A46F39C1A50}" type="pres">
      <dgm:prSet presAssocID="{2DF2B570-DFEB-FE4F-911A-7F435B42EBBE}" presName="linearFlow" presStyleCnt="0">
        <dgm:presLayoutVars>
          <dgm:dir/>
          <dgm:animLvl val="lvl"/>
          <dgm:resizeHandles val="exact"/>
        </dgm:presLayoutVars>
      </dgm:prSet>
      <dgm:spPr/>
      <dgm:t>
        <a:bodyPr/>
        <a:lstStyle/>
        <a:p>
          <a:endParaRPr lang="en-US"/>
        </a:p>
      </dgm:t>
    </dgm:pt>
    <dgm:pt modelId="{86B1E1BC-F937-A447-AA6E-2F6F9CEEA93E}" type="pres">
      <dgm:prSet presAssocID="{088F3073-25D1-8547-A7FA-9B19D5D446E8}" presName="composite" presStyleCnt="0"/>
      <dgm:spPr/>
    </dgm:pt>
    <dgm:pt modelId="{C2F8AE3B-E079-0244-B723-E2C2E6C205D8}" type="pres">
      <dgm:prSet presAssocID="{088F3073-25D1-8547-A7FA-9B19D5D446E8}" presName="parentText" presStyleLbl="alignNode1" presStyleIdx="0" presStyleCnt="3">
        <dgm:presLayoutVars>
          <dgm:chMax val="1"/>
          <dgm:bulletEnabled val="1"/>
        </dgm:presLayoutVars>
      </dgm:prSet>
      <dgm:spPr/>
      <dgm:t>
        <a:bodyPr/>
        <a:lstStyle/>
        <a:p>
          <a:endParaRPr lang="en-US"/>
        </a:p>
      </dgm:t>
    </dgm:pt>
    <dgm:pt modelId="{AA592C53-82F2-2C4B-A3EC-AEDBAFB66FE1}" type="pres">
      <dgm:prSet presAssocID="{088F3073-25D1-8547-A7FA-9B19D5D446E8}" presName="descendantText" presStyleLbl="alignAcc1" presStyleIdx="0" presStyleCnt="3">
        <dgm:presLayoutVars>
          <dgm:bulletEnabled val="1"/>
        </dgm:presLayoutVars>
      </dgm:prSet>
      <dgm:spPr/>
      <dgm:t>
        <a:bodyPr/>
        <a:lstStyle/>
        <a:p>
          <a:endParaRPr lang="en-US"/>
        </a:p>
      </dgm:t>
    </dgm:pt>
    <dgm:pt modelId="{9DB71298-5F2E-014F-84D9-52F7E7E207F1}" type="pres">
      <dgm:prSet presAssocID="{45E3E08B-7408-9944-B04B-566E55A67D57}" presName="sp" presStyleCnt="0"/>
      <dgm:spPr/>
    </dgm:pt>
    <dgm:pt modelId="{DE7E83AD-A44D-8A43-A6D1-E33C62F0CB5C}" type="pres">
      <dgm:prSet presAssocID="{CC9A84C5-503F-D447-93F7-F6A8AEEFDE9D}" presName="composite" presStyleCnt="0"/>
      <dgm:spPr/>
    </dgm:pt>
    <dgm:pt modelId="{959946DE-DF5B-1342-A5D0-1E16684DF0E7}" type="pres">
      <dgm:prSet presAssocID="{CC9A84C5-503F-D447-93F7-F6A8AEEFDE9D}" presName="parentText" presStyleLbl="alignNode1" presStyleIdx="1" presStyleCnt="3">
        <dgm:presLayoutVars>
          <dgm:chMax val="1"/>
          <dgm:bulletEnabled val="1"/>
        </dgm:presLayoutVars>
      </dgm:prSet>
      <dgm:spPr/>
      <dgm:t>
        <a:bodyPr/>
        <a:lstStyle/>
        <a:p>
          <a:endParaRPr lang="en-US"/>
        </a:p>
      </dgm:t>
    </dgm:pt>
    <dgm:pt modelId="{E8AF4518-E89F-EA4D-A629-69DFAAFD9229}" type="pres">
      <dgm:prSet presAssocID="{CC9A84C5-503F-D447-93F7-F6A8AEEFDE9D}" presName="descendantText" presStyleLbl="alignAcc1" presStyleIdx="1" presStyleCnt="3">
        <dgm:presLayoutVars>
          <dgm:bulletEnabled val="1"/>
        </dgm:presLayoutVars>
      </dgm:prSet>
      <dgm:spPr/>
      <dgm:t>
        <a:bodyPr/>
        <a:lstStyle/>
        <a:p>
          <a:endParaRPr lang="en-US"/>
        </a:p>
      </dgm:t>
    </dgm:pt>
    <dgm:pt modelId="{48190454-A220-C747-BB4F-BA154E65F079}" type="pres">
      <dgm:prSet presAssocID="{21F8FAC1-093C-7341-B827-45C19B0684D9}" presName="sp" presStyleCnt="0"/>
      <dgm:spPr/>
    </dgm:pt>
    <dgm:pt modelId="{C8805A9F-E06E-AA47-91E7-9582BE683B36}" type="pres">
      <dgm:prSet presAssocID="{A742DB37-60F5-9449-ACBD-FE4B9F7DEF40}" presName="composite" presStyleCnt="0"/>
      <dgm:spPr/>
    </dgm:pt>
    <dgm:pt modelId="{502C06F9-B7F5-8F4F-A8C4-5E66B0648D3C}" type="pres">
      <dgm:prSet presAssocID="{A742DB37-60F5-9449-ACBD-FE4B9F7DEF40}" presName="parentText" presStyleLbl="alignNode1" presStyleIdx="2" presStyleCnt="3">
        <dgm:presLayoutVars>
          <dgm:chMax val="1"/>
          <dgm:bulletEnabled val="1"/>
        </dgm:presLayoutVars>
      </dgm:prSet>
      <dgm:spPr/>
      <dgm:t>
        <a:bodyPr/>
        <a:lstStyle/>
        <a:p>
          <a:endParaRPr lang="en-US"/>
        </a:p>
      </dgm:t>
    </dgm:pt>
    <dgm:pt modelId="{2CA982E1-BB29-174F-9946-B94ABC7A9053}" type="pres">
      <dgm:prSet presAssocID="{A742DB37-60F5-9449-ACBD-FE4B9F7DEF40}" presName="descendantText" presStyleLbl="alignAcc1" presStyleIdx="2" presStyleCnt="3">
        <dgm:presLayoutVars>
          <dgm:bulletEnabled val="1"/>
        </dgm:presLayoutVars>
      </dgm:prSet>
      <dgm:spPr/>
      <dgm:t>
        <a:bodyPr/>
        <a:lstStyle/>
        <a:p>
          <a:endParaRPr lang="en-US"/>
        </a:p>
      </dgm:t>
    </dgm:pt>
  </dgm:ptLst>
  <dgm:cxnLst>
    <dgm:cxn modelId="{EE32C377-C0D2-0A42-B960-A12ABDF346C4}" srcId="{088F3073-25D1-8547-A7FA-9B19D5D446E8}" destId="{DCB8C192-170A-0746-A9E5-064FAA496124}" srcOrd="0" destOrd="0" parTransId="{A0469922-A3FB-D440-A5E2-427ACB43150A}" sibTransId="{B727000F-3AC5-CB49-A67A-489386DB65A9}"/>
    <dgm:cxn modelId="{10EEA748-DB21-E24A-8836-05CE1C425128}" type="presOf" srcId="{3754197D-67FA-6046-A28D-A14FA5B51DAA}" destId="{2CA982E1-BB29-174F-9946-B94ABC7A9053}" srcOrd="0" destOrd="0" presId="urn:microsoft.com/office/officeart/2005/8/layout/chevron2"/>
    <dgm:cxn modelId="{B64E15C9-52CF-3B45-B0F2-B25DB67D18BA}" srcId="{2DF2B570-DFEB-FE4F-911A-7F435B42EBBE}" destId="{088F3073-25D1-8547-A7FA-9B19D5D446E8}" srcOrd="0" destOrd="0" parTransId="{A9825733-DD79-C04B-AE32-494FA7B6A108}" sibTransId="{45E3E08B-7408-9944-B04B-566E55A67D57}"/>
    <dgm:cxn modelId="{D7317DEA-BC36-9644-BD00-66C3B5871944}" type="presOf" srcId="{A742DB37-60F5-9449-ACBD-FE4B9F7DEF40}" destId="{502C06F9-B7F5-8F4F-A8C4-5E66B0648D3C}" srcOrd="0" destOrd="0" presId="urn:microsoft.com/office/officeart/2005/8/layout/chevron2"/>
    <dgm:cxn modelId="{C4C8E3CC-B36D-9942-B4DA-790ADDF68458}" srcId="{2DF2B570-DFEB-FE4F-911A-7F435B42EBBE}" destId="{CC9A84C5-503F-D447-93F7-F6A8AEEFDE9D}" srcOrd="1" destOrd="0" parTransId="{C9BE545C-6FCE-7F4F-A3E3-CE3D07EB1EC6}" sibTransId="{21F8FAC1-093C-7341-B827-45C19B0684D9}"/>
    <dgm:cxn modelId="{48758AE3-06C9-0E47-B8F6-D471AF4AC95D}" type="presOf" srcId="{2DF2B570-DFEB-FE4F-911A-7F435B42EBBE}" destId="{972F9F39-AE72-FE4A-8DEC-5A46F39C1A50}" srcOrd="0" destOrd="0" presId="urn:microsoft.com/office/officeart/2005/8/layout/chevron2"/>
    <dgm:cxn modelId="{32269965-0878-3B4B-8450-7B88DD141F7F}" type="presOf" srcId="{CC9A84C5-503F-D447-93F7-F6A8AEEFDE9D}" destId="{959946DE-DF5B-1342-A5D0-1E16684DF0E7}" srcOrd="0" destOrd="0" presId="urn:microsoft.com/office/officeart/2005/8/layout/chevron2"/>
    <dgm:cxn modelId="{B44D3ED3-E24F-744A-8840-F3B9715D4B12}" srcId="{A742DB37-60F5-9449-ACBD-FE4B9F7DEF40}" destId="{3754197D-67FA-6046-A28D-A14FA5B51DAA}" srcOrd="0" destOrd="0" parTransId="{F0EC8024-7945-0D4C-8550-4771EBEDA965}" sibTransId="{B858A2E9-A75A-364C-8DA2-F40C5F117CCB}"/>
    <dgm:cxn modelId="{4EFB4687-D279-D149-97FE-5D7614C857F6}" srcId="{2DF2B570-DFEB-FE4F-911A-7F435B42EBBE}" destId="{A742DB37-60F5-9449-ACBD-FE4B9F7DEF40}" srcOrd="2" destOrd="0" parTransId="{F1802F07-491B-0548-A80F-E01653AE95DD}" sibTransId="{1316409B-A0A1-4D4F-9750-A97CCF02136C}"/>
    <dgm:cxn modelId="{E937FA1A-C691-4245-BCC9-7A8820F3F3D9}" srcId="{CC9A84C5-503F-D447-93F7-F6A8AEEFDE9D}" destId="{91421678-EDE2-8E42-BF87-7125BCE48C76}" srcOrd="0" destOrd="0" parTransId="{48C111D4-AFD9-494E-9085-BCEF7B23ABEB}" sibTransId="{548C8CE3-5D30-CA4E-A0AA-24AC8993CF61}"/>
    <dgm:cxn modelId="{6497309C-27EA-AC42-AA5F-6811A2F4FC7E}" type="presOf" srcId="{91421678-EDE2-8E42-BF87-7125BCE48C76}" destId="{E8AF4518-E89F-EA4D-A629-69DFAAFD9229}" srcOrd="0" destOrd="0" presId="urn:microsoft.com/office/officeart/2005/8/layout/chevron2"/>
    <dgm:cxn modelId="{EA963278-315C-EB48-940C-A7A27EE54F6E}" type="presOf" srcId="{DCB8C192-170A-0746-A9E5-064FAA496124}" destId="{AA592C53-82F2-2C4B-A3EC-AEDBAFB66FE1}" srcOrd="0" destOrd="0" presId="urn:microsoft.com/office/officeart/2005/8/layout/chevron2"/>
    <dgm:cxn modelId="{0A92E67D-6005-FE49-B288-97C5759E2E67}" type="presOf" srcId="{088F3073-25D1-8547-A7FA-9B19D5D446E8}" destId="{C2F8AE3B-E079-0244-B723-E2C2E6C205D8}" srcOrd="0" destOrd="0" presId="urn:microsoft.com/office/officeart/2005/8/layout/chevron2"/>
    <dgm:cxn modelId="{E12EC060-024F-DE46-A560-E0532BAE5EAA}" type="presParOf" srcId="{972F9F39-AE72-FE4A-8DEC-5A46F39C1A50}" destId="{86B1E1BC-F937-A447-AA6E-2F6F9CEEA93E}" srcOrd="0" destOrd="0" presId="urn:microsoft.com/office/officeart/2005/8/layout/chevron2"/>
    <dgm:cxn modelId="{4ED38F4C-C959-2E48-87F3-A774E79E7665}" type="presParOf" srcId="{86B1E1BC-F937-A447-AA6E-2F6F9CEEA93E}" destId="{C2F8AE3B-E079-0244-B723-E2C2E6C205D8}" srcOrd="0" destOrd="0" presId="urn:microsoft.com/office/officeart/2005/8/layout/chevron2"/>
    <dgm:cxn modelId="{7E18B908-4930-0B4B-A6FE-D53F1C4F027A}" type="presParOf" srcId="{86B1E1BC-F937-A447-AA6E-2F6F9CEEA93E}" destId="{AA592C53-82F2-2C4B-A3EC-AEDBAFB66FE1}" srcOrd="1" destOrd="0" presId="urn:microsoft.com/office/officeart/2005/8/layout/chevron2"/>
    <dgm:cxn modelId="{2A792263-C628-A745-BF08-27A87DB60004}" type="presParOf" srcId="{972F9F39-AE72-FE4A-8DEC-5A46F39C1A50}" destId="{9DB71298-5F2E-014F-84D9-52F7E7E207F1}" srcOrd="1" destOrd="0" presId="urn:microsoft.com/office/officeart/2005/8/layout/chevron2"/>
    <dgm:cxn modelId="{0FD43DFE-B7B9-224E-9CA6-BB56B25F1CED}" type="presParOf" srcId="{972F9F39-AE72-FE4A-8DEC-5A46F39C1A50}" destId="{DE7E83AD-A44D-8A43-A6D1-E33C62F0CB5C}" srcOrd="2" destOrd="0" presId="urn:microsoft.com/office/officeart/2005/8/layout/chevron2"/>
    <dgm:cxn modelId="{10F08F8F-CC78-D444-9AFF-0647124E577C}" type="presParOf" srcId="{DE7E83AD-A44D-8A43-A6D1-E33C62F0CB5C}" destId="{959946DE-DF5B-1342-A5D0-1E16684DF0E7}" srcOrd="0" destOrd="0" presId="urn:microsoft.com/office/officeart/2005/8/layout/chevron2"/>
    <dgm:cxn modelId="{69123B15-698F-5C48-A2BE-764064BA708E}" type="presParOf" srcId="{DE7E83AD-A44D-8A43-A6D1-E33C62F0CB5C}" destId="{E8AF4518-E89F-EA4D-A629-69DFAAFD9229}" srcOrd="1" destOrd="0" presId="urn:microsoft.com/office/officeart/2005/8/layout/chevron2"/>
    <dgm:cxn modelId="{AFA41BD9-70C3-7F43-BA04-9FF29EAE12A4}" type="presParOf" srcId="{972F9F39-AE72-FE4A-8DEC-5A46F39C1A50}" destId="{48190454-A220-C747-BB4F-BA154E65F079}" srcOrd="3" destOrd="0" presId="urn:microsoft.com/office/officeart/2005/8/layout/chevron2"/>
    <dgm:cxn modelId="{B8DD7362-6808-2F4D-966B-5D35E3CDB0D0}" type="presParOf" srcId="{972F9F39-AE72-FE4A-8DEC-5A46F39C1A50}" destId="{C8805A9F-E06E-AA47-91E7-9582BE683B36}" srcOrd="4" destOrd="0" presId="urn:microsoft.com/office/officeart/2005/8/layout/chevron2"/>
    <dgm:cxn modelId="{3A846563-C99D-FF48-9AC5-CC8468FF6410}" type="presParOf" srcId="{C8805A9F-E06E-AA47-91E7-9582BE683B36}" destId="{502C06F9-B7F5-8F4F-A8C4-5E66B0648D3C}" srcOrd="0" destOrd="0" presId="urn:microsoft.com/office/officeart/2005/8/layout/chevron2"/>
    <dgm:cxn modelId="{A7E26381-D2AA-F246-B20A-06F25F5768E3}" type="presParOf" srcId="{C8805A9F-E06E-AA47-91E7-9582BE683B36}" destId="{2CA982E1-BB29-174F-9946-B94ABC7A90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8AE3B-E079-0244-B723-E2C2E6C205D8}">
      <dsp:nvSpPr>
        <dsp:cNvPr id="0" name=""/>
        <dsp:cNvSpPr/>
      </dsp:nvSpPr>
      <dsp:spPr>
        <a:xfrm rot="5400000">
          <a:off x="-200395" y="201620"/>
          <a:ext cx="1335970" cy="935179"/>
        </a:xfrm>
        <a:prstGeom prst="chevron">
          <a:avLst/>
        </a:prstGeom>
        <a:solidFill>
          <a:schemeClr val="bg1">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Yes</a:t>
          </a:r>
          <a:endParaRPr lang="en-US" sz="2600" kern="1200" dirty="0"/>
        </a:p>
      </dsp:txBody>
      <dsp:txXfrm rot="-5400000">
        <a:off x="1" y="468815"/>
        <a:ext cx="935179" cy="400791"/>
      </dsp:txXfrm>
    </dsp:sp>
    <dsp:sp modelId="{AA592C53-82F2-2C4B-A3EC-AEDBAFB66FE1}">
      <dsp:nvSpPr>
        <dsp:cNvPr id="0" name=""/>
        <dsp:cNvSpPr/>
      </dsp:nvSpPr>
      <dsp:spPr>
        <a:xfrm rot="5400000">
          <a:off x="2906343" y="-1969939"/>
          <a:ext cx="868380" cy="4810709"/>
        </a:xfrm>
        <a:prstGeom prst="round2SameRect">
          <a:avLst/>
        </a:prstGeom>
        <a:solidFill>
          <a:schemeClr val="bg1">
            <a:lumMod val="85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 sz="1800" kern="1200" dirty="0" smtClean="0"/>
            <a:t>Can we create an activity that will simulate a frequently occurring real-world situation and require synthesis of many key skills?</a:t>
          </a:r>
          <a:endParaRPr lang="en-US" sz="1800" kern="1200" dirty="0"/>
        </a:p>
      </dsp:txBody>
      <dsp:txXfrm rot="-5400000">
        <a:off x="935179" y="43616"/>
        <a:ext cx="4768318" cy="783598"/>
      </dsp:txXfrm>
    </dsp:sp>
    <dsp:sp modelId="{959946DE-DF5B-1342-A5D0-1E16684DF0E7}">
      <dsp:nvSpPr>
        <dsp:cNvPr id="0" name=""/>
        <dsp:cNvSpPr/>
      </dsp:nvSpPr>
      <dsp:spPr>
        <a:xfrm rot="5400000">
          <a:off x="-200395" y="1339588"/>
          <a:ext cx="1335970" cy="935179"/>
        </a:xfrm>
        <a:prstGeom prst="chevron">
          <a:avLst/>
        </a:prstGeom>
        <a:solidFill>
          <a:schemeClr val="bg1">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Yes</a:t>
          </a:r>
          <a:endParaRPr lang="en-US" sz="2600" kern="1200" dirty="0"/>
        </a:p>
      </dsp:txBody>
      <dsp:txXfrm rot="-5400000">
        <a:off x="1" y="1606783"/>
        <a:ext cx="935179" cy="400791"/>
      </dsp:txXfrm>
    </dsp:sp>
    <dsp:sp modelId="{E8AF4518-E89F-EA4D-A629-69DFAAFD9229}">
      <dsp:nvSpPr>
        <dsp:cNvPr id="0" name=""/>
        <dsp:cNvSpPr/>
      </dsp:nvSpPr>
      <dsp:spPr>
        <a:xfrm rot="5400000">
          <a:off x="2906343" y="-831971"/>
          <a:ext cx="868380" cy="4810709"/>
        </a:xfrm>
        <a:prstGeom prst="round2SameRect">
          <a:avLst/>
        </a:prstGeom>
        <a:solidFill>
          <a:schemeClr val="bg1">
            <a:lumMod val="85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 sz="1800" kern="1200" dirty="0" smtClean="0"/>
            <a:t>Can this be assessed?</a:t>
          </a:r>
          <a:endParaRPr lang="en-US" sz="1800" kern="1200" dirty="0"/>
        </a:p>
      </dsp:txBody>
      <dsp:txXfrm rot="-5400000">
        <a:off x="935179" y="1181584"/>
        <a:ext cx="4768318" cy="783598"/>
      </dsp:txXfrm>
    </dsp:sp>
    <dsp:sp modelId="{502C06F9-B7F5-8F4F-A8C4-5E66B0648D3C}">
      <dsp:nvSpPr>
        <dsp:cNvPr id="0" name=""/>
        <dsp:cNvSpPr/>
      </dsp:nvSpPr>
      <dsp:spPr>
        <a:xfrm rot="5400000">
          <a:off x="-200395" y="2477555"/>
          <a:ext cx="1335970" cy="935179"/>
        </a:xfrm>
        <a:prstGeom prst="chevron">
          <a:avLst/>
        </a:prstGeom>
        <a:solidFill>
          <a:schemeClr val="bg1">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Yes</a:t>
          </a:r>
          <a:endParaRPr lang="en-US" sz="2600" kern="1200" dirty="0"/>
        </a:p>
      </dsp:txBody>
      <dsp:txXfrm rot="-5400000">
        <a:off x="1" y="2744750"/>
        <a:ext cx="935179" cy="400791"/>
      </dsp:txXfrm>
    </dsp:sp>
    <dsp:sp modelId="{2CA982E1-BB29-174F-9946-B94ABC7A9053}">
      <dsp:nvSpPr>
        <dsp:cNvPr id="0" name=""/>
        <dsp:cNvSpPr/>
      </dsp:nvSpPr>
      <dsp:spPr>
        <a:xfrm rot="5400000">
          <a:off x="2906343" y="305995"/>
          <a:ext cx="868380" cy="4810709"/>
        </a:xfrm>
        <a:prstGeom prst="round2SameRect">
          <a:avLst/>
        </a:prstGeom>
        <a:solidFill>
          <a:schemeClr val="bg1">
            <a:lumMod val="85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Do students have favorable perceptions? </a:t>
          </a:r>
          <a:endParaRPr lang="en-US" sz="1800" kern="1200" dirty="0"/>
        </a:p>
      </dsp:txBody>
      <dsp:txXfrm rot="-5400000">
        <a:off x="935179" y="2319551"/>
        <a:ext cx="4768318" cy="7835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4869907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Thanks. </a:t>
            </a:r>
          </a:p>
          <a:p>
            <a:r>
              <a:rPr lang="en-US" dirty="0" smtClean="0"/>
              <a:t>Purpose of this presentation is to share</a:t>
            </a:r>
            <a:r>
              <a:rPr lang="en-US" baseline="0" dirty="0" smtClean="0"/>
              <a:t> research that several colleagues and I conducted on an interesting instructional technique and to share the actual technique as well. </a:t>
            </a:r>
          </a:p>
          <a:p>
            <a:r>
              <a:rPr lang="en-US" baseline="0" dirty="0" smtClean="0"/>
              <a:t>Possible opening questions: What do employers want from college grads? What do your students think they want? </a:t>
            </a:r>
          </a:p>
        </p:txBody>
      </p:sp>
    </p:spTree>
    <p:extLst>
      <p:ext uri="{BB962C8B-B14F-4D97-AF65-F5344CB8AC3E}">
        <p14:creationId xmlns:p14="http://schemas.microsoft.com/office/powerpoint/2010/main" val="239844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4=neutral</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Asked them to compare to an exam,</a:t>
            </a:r>
            <a:r>
              <a:rPr lang="en-US" baseline="0" dirty="0" smtClean="0"/>
              <a:t> typical oral presentation since these are items that would test academic content and some similar skills. </a:t>
            </a:r>
            <a:endParaRPr lang="en-US" dirty="0" smtClean="0"/>
          </a:p>
          <a:p>
            <a:pPr lvl="0">
              <a:spcBef>
                <a:spcPts val="0"/>
              </a:spcBef>
              <a:buNone/>
            </a:pPr>
            <a:r>
              <a:rPr lang="en" dirty="0" smtClean="0"/>
              <a:t>6=Agree</a:t>
            </a: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Limitation is that there are lots of studies showing</a:t>
            </a:r>
            <a:r>
              <a:rPr lang="en-US" baseline="0" dirty="0" smtClean="0"/>
              <a:t> that students have inflated perceptions of their abilities. </a:t>
            </a:r>
          </a:p>
          <a:p>
            <a:pPr lvl="0">
              <a:spcBef>
                <a:spcPts val="0"/>
              </a:spcBef>
              <a:buNone/>
            </a:pPr>
            <a:endParaRPr lang="en-US" baseline="0" dirty="0" smtClean="0"/>
          </a:p>
          <a:p>
            <a:pPr lvl="0">
              <a:spcBef>
                <a:spcPts val="0"/>
              </a:spcBef>
              <a:buNone/>
            </a:pPr>
            <a:r>
              <a:rPr lang="en-US" baseline="0" dirty="0" smtClean="0"/>
              <a:t>Future directions: Pre- and post-test on self-efficacy over this academic year and it looks like “explaining my point of view on an issue” and “providing support for the comments I make about an issue” are most likely going to be significant with paired-sample t-tests. Of course, that is still not an experiment, but it is interesting and more information than we have now. </a:t>
            </a:r>
          </a:p>
          <a:p>
            <a:pPr lvl="0">
              <a:spcBef>
                <a:spcPts val="0"/>
              </a:spcBef>
              <a:buNone/>
            </a:pPr>
            <a:endParaRPr lang="en-US" baseline="0" dirty="0" smtClean="0"/>
          </a:p>
          <a:p>
            <a:pPr lvl="0">
              <a:spcBef>
                <a:spcPts val="0"/>
              </a:spcBef>
              <a:buNone/>
            </a:pPr>
            <a:r>
              <a:rPr lang="en-US" baseline="0" dirty="0" smtClean="0"/>
              <a:t>Other ideas: Comparisons by year in school, gender, etc. </a:t>
            </a:r>
          </a:p>
          <a:p>
            <a:pPr lvl="0">
              <a:spcBef>
                <a:spcPts val="0"/>
              </a:spcBef>
              <a:buNone/>
            </a:pPr>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To conclude: It focuses on academic content, skills for the real world that are needed, but often lacking, and provides some of those new applications in different contexts that AAC&amp;U calls for. It is reasonably easy to assess. Students are engaged by it. They like it. And, they feel they can do the skills. It aligns with COSMA’s Principle #8 which calls for innovation. So, while there’s more we’d like to know from a SOTL perspective, it’s definitely looking promising.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Questions and ideas of similar activities that people have used? </a:t>
            </a:r>
            <a:endParaRPr lang="en-US" dirty="0" smtClean="0"/>
          </a:p>
          <a:p>
            <a:endParaRPr lang="en-US" dirty="0"/>
          </a:p>
        </p:txBody>
      </p:sp>
    </p:spTree>
    <p:extLst>
      <p:ext uri="{BB962C8B-B14F-4D97-AF65-F5344CB8AC3E}">
        <p14:creationId xmlns:p14="http://schemas.microsoft.com/office/powerpoint/2010/main" val="399377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144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What influences employers’ hiring decisions? According to the annual NACE Job Outlook publications, employers look at major, leadership positions, involvement in clubs, GPA, work experience, etc. There are also attributes/skills that are highly sought. </a:t>
            </a:r>
          </a:p>
          <a:p>
            <a:pPr lvl="0">
              <a:spcBef>
                <a:spcPts val="0"/>
              </a:spcBef>
              <a:buNone/>
            </a:pPr>
            <a:endParaRPr dirty="0"/>
          </a:p>
          <a:p>
            <a:pPr lvl="0">
              <a:spcBef>
                <a:spcPts val="0"/>
              </a:spcBef>
              <a:buNone/>
            </a:pPr>
            <a:r>
              <a:rPr lang="en" dirty="0"/>
              <a:t>The weighted average ratings are on a 5-point scale where 1 is not at all important and 5 is extremely important. The rankings are from 1-10 (top ten skills/qualities) is what they give. </a:t>
            </a:r>
          </a:p>
          <a:p>
            <a:pPr lvl="0">
              <a:spcBef>
                <a:spcPts val="0"/>
              </a:spcBef>
              <a:buNone/>
            </a:pPr>
            <a:endParaRPr dirty="0"/>
          </a:p>
          <a:p>
            <a:pPr lvl="0">
              <a:spcBef>
                <a:spcPts val="0"/>
              </a:spcBef>
              <a:buNone/>
            </a:pPr>
            <a:r>
              <a:rPr lang="en" dirty="0"/>
              <a:t>It should be noted that the attribute of being able to work in teams took a big jump last year. </a:t>
            </a:r>
          </a:p>
          <a:p>
            <a:pPr lvl="0">
              <a:spcBef>
                <a:spcPts val="0"/>
              </a:spcBef>
              <a:buNone/>
            </a:pPr>
            <a:endParaRPr dirty="0"/>
          </a:p>
          <a:p>
            <a:pPr lvl="0">
              <a:spcBef>
                <a:spcPts val="0"/>
              </a:spcBef>
              <a:buNone/>
            </a:pPr>
            <a:r>
              <a:rPr lang="en" dirty="0"/>
              <a:t>In case needed-they survey their members and there was a 20% response rate.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Lest we fall into a trap of only looking at employers involved with NACE, what do those with strong expertise in higher education say students need to know and be able to do in a 21st century context? </a:t>
            </a:r>
          </a:p>
          <a:p>
            <a:pPr lvl="0">
              <a:spcBef>
                <a:spcPts val="0"/>
              </a:spcBef>
              <a:buNone/>
            </a:pPr>
            <a:endParaRPr dirty="0"/>
          </a:p>
          <a:p>
            <a:pPr lvl="0">
              <a:spcBef>
                <a:spcPts val="0"/>
              </a:spcBef>
              <a:buNone/>
            </a:pPr>
            <a:r>
              <a:rPr lang="en" dirty="0"/>
              <a:t>Only 39% thought students were “very well prepared in teamwork” and that was the highest performing skill in the survey.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With this as the backdrop, we started thinking about all kinds</a:t>
            </a:r>
            <a:r>
              <a:rPr lang="en-US" baseline="0" dirty="0" smtClean="0"/>
              <a:t> of ideas. There’s lots of merit in group projects, student-led discussions, etc. But, can we come up with a really great simulation that</a:t>
            </a:r>
            <a:r>
              <a:rPr lang="is-IS" baseline="0" dirty="0" smtClean="0"/>
              <a:t>…(read challenge)</a:t>
            </a:r>
            <a:endParaRPr lang="en-US" dirty="0" smtClean="0"/>
          </a:p>
          <a:p>
            <a:pPr lvl="0">
              <a:spcBef>
                <a:spcPts val="0"/>
              </a:spcBef>
              <a:buNone/>
            </a:pPr>
            <a:endParaRPr lang="en-US" dirty="0" smtClean="0"/>
          </a:p>
          <a:p>
            <a:pPr lvl="0">
              <a:spcBef>
                <a:spcPts val="0"/>
              </a:spcBef>
              <a:buNone/>
            </a:pPr>
            <a:r>
              <a:rPr lang="en" dirty="0" smtClean="0"/>
              <a:t>We </a:t>
            </a:r>
            <a:r>
              <a:rPr lang="en" dirty="0"/>
              <a:t>are all true devotees of experiential learning...service-learning, internships, etc. We need to give students chances to prepare for this throughout the curriculum.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D</a:t>
            </a:r>
            <a:r>
              <a:rPr lang="en" dirty="0" smtClean="0"/>
              <a:t>iscuss </a:t>
            </a:r>
            <a:r>
              <a:rPr lang="en" dirty="0"/>
              <a:t>rubric (handout</a:t>
            </a:r>
            <a:r>
              <a:rPr lang="en" dirty="0" smtClean="0"/>
              <a:t>)</a:t>
            </a:r>
            <a:r>
              <a:rPr lang="en-US" dirty="0" smtClean="0"/>
              <a:t>. Explain back</a:t>
            </a:r>
            <a:r>
              <a:rPr lang="en-US" baseline="0" dirty="0" smtClean="0"/>
              <a:t> of the sheet and how that is used.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200" dirty="0" smtClean="0">
                <a:highlight>
                  <a:srgbClr val="FFFFFF"/>
                </a:highlight>
                <a:latin typeface="Proxima Nova"/>
                <a:ea typeface="Proxima Nova"/>
                <a:cs typeface="Proxima Nova"/>
                <a:sym typeface="Proxima Nova"/>
              </a:rPr>
              <a:t>Imagine that you are part of an important panel of experts who have gathered to talk about the future of sport. The topics you should be ready to discuss are:</a:t>
            </a:r>
          </a:p>
          <a:p>
            <a:pPr lvl="0" rtl="0">
              <a:spcBef>
                <a:spcPts val="0"/>
              </a:spcBef>
              <a:buNone/>
            </a:pPr>
            <a:endParaRPr lang="en" sz="1200" dirty="0" smtClean="0">
              <a:highlight>
                <a:srgbClr val="FFFFFF"/>
              </a:highlight>
              <a:latin typeface="Proxima Nova"/>
              <a:ea typeface="Proxima Nova"/>
              <a:cs typeface="Proxima Nova"/>
              <a:sym typeface="Proxima Nova"/>
            </a:endParaRPr>
          </a:p>
          <a:p>
            <a:pPr marL="457200" lvl="0" indent="-342900" rtl="0">
              <a:spcBef>
                <a:spcPts val="0"/>
              </a:spcBef>
              <a:buSzPct val="100000"/>
              <a:buFont typeface="Proxima Nova"/>
              <a:buChar char="●"/>
            </a:pPr>
            <a:r>
              <a:rPr lang="en" sz="1100" dirty="0" smtClean="0">
                <a:highlight>
                  <a:srgbClr val="FFFFFF"/>
                </a:highlight>
                <a:latin typeface="Proxima Nova"/>
                <a:ea typeface="Proxima Nova"/>
                <a:cs typeface="Proxima Nova"/>
                <a:sym typeface="Proxima Nova"/>
              </a:rPr>
              <a:t>"What are the barriers facing the advancement of women's sports in America?</a:t>
            </a:r>
          </a:p>
          <a:p>
            <a:pPr marL="457200" lvl="0" indent="-342900" rtl="0">
              <a:spcBef>
                <a:spcPts val="0"/>
              </a:spcBef>
              <a:buSzPct val="100000"/>
              <a:buFont typeface="Proxima Nova"/>
              <a:buChar char="●"/>
            </a:pPr>
            <a:r>
              <a:rPr lang="en" sz="1100" dirty="0" smtClean="0">
                <a:highlight>
                  <a:srgbClr val="FFFFFF"/>
                </a:highlight>
                <a:latin typeface="Proxima Nova"/>
                <a:ea typeface="Proxima Nova"/>
                <a:cs typeface="Proxima Nova"/>
                <a:sym typeface="Proxima Nova"/>
              </a:rPr>
              <a:t>What can be done to enhance the state of women's sports?</a:t>
            </a:r>
          </a:p>
          <a:p>
            <a:pPr marL="457200" lvl="0" indent="-342900" rtl="0">
              <a:spcBef>
                <a:spcPts val="0"/>
              </a:spcBef>
              <a:buSzPct val="100000"/>
              <a:buFont typeface="Proxima Nova"/>
              <a:buChar char="●"/>
            </a:pPr>
            <a:r>
              <a:rPr lang="en" sz="1100" dirty="0" smtClean="0">
                <a:highlight>
                  <a:srgbClr val="FFFFFF"/>
                </a:highlight>
                <a:latin typeface="Proxima Nova"/>
                <a:ea typeface="Proxima Nova"/>
                <a:cs typeface="Proxima Nova"/>
                <a:sym typeface="Proxima Nova"/>
              </a:rPr>
              <a:t>Why are changes necessary?" </a:t>
            </a:r>
          </a:p>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sz="1100" dirty="0" smtClean="0">
                <a:latin typeface="Proxima Nova"/>
                <a:ea typeface="Proxima Nova"/>
                <a:cs typeface="Proxima Nova"/>
                <a:sym typeface="Proxima Nova"/>
              </a:rPr>
              <a:t>Due to current economic struggles, the city council where you live has announced they will be significantly reducing their parks and recreation budget. Their newly proposed budget plan will only allow funding for recreation facilities and programs </a:t>
            </a:r>
            <a:r>
              <a:rPr lang="en" sz="1100" u="sng" dirty="0" smtClean="0">
                <a:latin typeface="Proxima Nova"/>
                <a:ea typeface="Proxima Nova"/>
                <a:cs typeface="Proxima Nova"/>
                <a:sym typeface="Proxima Nova"/>
              </a:rPr>
              <a:t>for one age group</a:t>
            </a:r>
            <a:r>
              <a:rPr lang="en" sz="1100" dirty="0" smtClean="0">
                <a:latin typeface="Proxima Nova"/>
                <a:ea typeface="Proxima Nova"/>
                <a:cs typeface="Proxima Nova"/>
                <a:sym typeface="Proxima Nova"/>
              </a:rPr>
              <a:t> (e.g., children, adolescents, adults, or older adults) in the community while cutting funding for all other age groups. As a concerned citizen, you attend the next city meeting ready to discuss your perspectives as to:</a:t>
            </a:r>
            <a:endParaRPr lang="en-US" sz="1100" dirty="0" smtClean="0">
              <a:latin typeface="Proxima Nova"/>
              <a:ea typeface="Proxima Nova"/>
              <a:cs typeface="Proxima Nova"/>
              <a:sym typeface="Proxima Nov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smtClean="0">
              <a:latin typeface="Proxima Nova"/>
              <a:ea typeface="Proxima Nova"/>
              <a:cs typeface="Proxima Nova"/>
              <a:sym typeface="Proxima Nova"/>
            </a:endParaRPr>
          </a:p>
          <a:p>
            <a:pPr marL="457200" lvl="0" indent="-342900" rtl="0">
              <a:lnSpc>
                <a:spcPct val="115000"/>
              </a:lnSpc>
              <a:spcBef>
                <a:spcPts val="0"/>
              </a:spcBef>
              <a:buSzPct val="100000"/>
              <a:buFont typeface="Proxima Nova"/>
              <a:buChar char="●"/>
            </a:pPr>
            <a:r>
              <a:rPr lang="en" sz="1100" dirty="0" smtClean="0">
                <a:latin typeface="Proxima Nova"/>
                <a:ea typeface="Proxima Nova"/>
                <a:cs typeface="Proxima Nova"/>
                <a:sym typeface="Proxima Nova"/>
              </a:rPr>
              <a:t>Pros and cons for funding each group</a:t>
            </a:r>
          </a:p>
          <a:p>
            <a:pPr marL="457200" lvl="0" indent="-342900" rtl="0">
              <a:lnSpc>
                <a:spcPct val="115000"/>
              </a:lnSpc>
              <a:spcBef>
                <a:spcPts val="0"/>
              </a:spcBef>
              <a:buSzPct val="100000"/>
              <a:buFont typeface="Proxima Nova"/>
              <a:buChar char="●"/>
            </a:pPr>
            <a:r>
              <a:rPr lang="en" sz="1100" dirty="0" smtClean="0">
                <a:latin typeface="Proxima Nova"/>
                <a:ea typeface="Proxima Nova"/>
                <a:cs typeface="Proxima Nova"/>
                <a:sym typeface="Proxima Nova"/>
              </a:rPr>
              <a:t>What age group is the </a:t>
            </a:r>
            <a:r>
              <a:rPr lang="en" sz="1100" u="sng" dirty="0" smtClean="0">
                <a:latin typeface="Proxima Nova"/>
                <a:ea typeface="Proxima Nova"/>
                <a:cs typeface="Proxima Nova"/>
                <a:sym typeface="Proxima Nova"/>
              </a:rPr>
              <a:t>most</a:t>
            </a:r>
            <a:r>
              <a:rPr lang="en" sz="1100" dirty="0" smtClean="0">
                <a:latin typeface="Proxima Nova"/>
                <a:ea typeface="Proxima Nova"/>
                <a:cs typeface="Proxima Nova"/>
                <a:sym typeface="Proxima Nova"/>
              </a:rPr>
              <a:t> important to fund for recreation and leisure services and </a:t>
            </a:r>
            <a:r>
              <a:rPr lang="en" sz="1100" u="sng" dirty="0" smtClean="0">
                <a:latin typeface="Proxima Nova"/>
                <a:ea typeface="Proxima Nova"/>
                <a:cs typeface="Proxima Nova"/>
                <a:sym typeface="Proxima Nova"/>
              </a:rPr>
              <a:t>why</a:t>
            </a:r>
            <a:r>
              <a:rPr lang="en" sz="1100" dirty="0" smtClean="0">
                <a:latin typeface="Proxima Nova"/>
                <a:ea typeface="Proxima Nova"/>
                <a:cs typeface="Proxima Nova"/>
                <a:sym typeface="Proxima Nova"/>
              </a:rPr>
              <a:t>?</a:t>
            </a:r>
          </a:p>
          <a:p>
            <a:pPr marL="457200" lvl="0" indent="-342900" rtl="0">
              <a:lnSpc>
                <a:spcPct val="115000"/>
              </a:lnSpc>
              <a:spcBef>
                <a:spcPts val="0"/>
              </a:spcBef>
              <a:buSzPct val="100000"/>
              <a:buFont typeface="Proxima Nova"/>
              <a:buChar char="●"/>
            </a:pPr>
            <a:r>
              <a:rPr lang="en" sz="1100" dirty="0" smtClean="0">
                <a:latin typeface="Proxima Nova"/>
                <a:ea typeface="Proxima Nova"/>
                <a:cs typeface="Proxima Nova"/>
                <a:sym typeface="Proxima Nova"/>
              </a:rPr>
              <a:t>What age group is the </a:t>
            </a:r>
            <a:r>
              <a:rPr lang="en" sz="1100" u="sng" dirty="0" smtClean="0">
                <a:latin typeface="Proxima Nova"/>
                <a:ea typeface="Proxima Nova"/>
                <a:cs typeface="Proxima Nova"/>
                <a:sym typeface="Proxima Nova"/>
              </a:rPr>
              <a:t>least</a:t>
            </a:r>
            <a:r>
              <a:rPr lang="en" sz="1100" dirty="0" smtClean="0">
                <a:latin typeface="Proxima Nova"/>
                <a:ea typeface="Proxima Nova"/>
                <a:cs typeface="Proxima Nova"/>
                <a:sym typeface="Proxima Nova"/>
              </a:rPr>
              <a:t> important to fund for recreation and leisure services and </a:t>
            </a:r>
            <a:r>
              <a:rPr lang="en" sz="1100" u="sng" dirty="0" smtClean="0">
                <a:latin typeface="Proxima Nova"/>
                <a:ea typeface="Proxima Nova"/>
                <a:cs typeface="Proxima Nova"/>
                <a:sym typeface="Proxima Nova"/>
              </a:rPr>
              <a:t>why</a:t>
            </a:r>
            <a:r>
              <a:rPr lang="en" sz="1100" dirty="0" smtClean="0">
                <a:latin typeface="Proxima Nova"/>
                <a:ea typeface="Proxima Nova"/>
                <a:cs typeface="Proxima Nova"/>
                <a:sym typeface="Proxima Nova"/>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 sz="1100" dirty="0" smtClean="0">
              <a:latin typeface="Proxima Nova"/>
              <a:ea typeface="Proxima Nova"/>
              <a:cs typeface="Proxima Nova"/>
              <a:sym typeface="Proxima Nova"/>
            </a:endParaRPr>
          </a:p>
          <a:p>
            <a:pPr lvl="0" rt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100" dirty="0" smtClean="0">
                <a:latin typeface="Proxima Nova"/>
                <a:ea typeface="Proxima Nova"/>
                <a:cs typeface="Proxima Nova"/>
                <a:sym typeface="Proxima Nova"/>
              </a:rPr>
              <a:t>Sustainable or Not? - You are on the management team of a historic 200 room hotel in downtown York that has never implemented sustainability practices. The hotel is currently facing financial challenges but may be experiencing renovations in the near future thanks to new owners. Recycling is required by the state, but there are few other requirements imposed on the hotel. As a team, you are asked to discuss the situation and make recommendations regarding a sustainability </a:t>
            </a:r>
            <a:r>
              <a:rPr lang="en-US" sz="1100" dirty="0" smtClean="0">
                <a:latin typeface="Proxima Nova"/>
                <a:ea typeface="Proxima Nova"/>
                <a:cs typeface="Proxima Nova"/>
                <a:sym typeface="Proxima Nova"/>
              </a:rPr>
              <a:t>effort. </a:t>
            </a:r>
          </a:p>
          <a:p>
            <a:pPr lvl="0" rtl="0">
              <a:spcBef>
                <a:spcPts val="0"/>
              </a:spcBef>
              <a:buNone/>
            </a:pPr>
            <a:endParaRPr lang="en-US" sz="1100" dirty="0" smtClean="0">
              <a:latin typeface="Proxima Nova"/>
              <a:ea typeface="Proxima Nova"/>
              <a:cs typeface="Proxima Nova"/>
              <a:sym typeface="Proxima Nova"/>
            </a:endParaRPr>
          </a:p>
          <a:p>
            <a:pPr lvl="0" rtl="0">
              <a:spcBef>
                <a:spcPts val="0"/>
              </a:spcBef>
              <a:buNone/>
            </a:pPr>
            <a:r>
              <a:rPr lang="en-US" sz="1100" dirty="0" smtClean="0">
                <a:latin typeface="Proxima Nova"/>
                <a:ea typeface="Proxima Nova"/>
                <a:cs typeface="Proxima Nova"/>
                <a:sym typeface="Proxima Nova"/>
              </a:rPr>
              <a:t>Discussion activity: Think of a class</a:t>
            </a:r>
            <a:r>
              <a:rPr lang="en-US" sz="1100" baseline="0" dirty="0" smtClean="0">
                <a:latin typeface="Proxima Nova"/>
                <a:ea typeface="Proxima Nova"/>
                <a:cs typeface="Proxima Nova"/>
                <a:sym typeface="Proxima Nova"/>
              </a:rPr>
              <a:t> you teach. Think of some of the most important concepts you want students to take away from it. What could your “problem-based learning scenario” be? What kinds of specific prompts could you ask students to discuss? </a:t>
            </a:r>
          </a:p>
          <a:p>
            <a:pPr lvl="0" rtl="0">
              <a:spcBef>
                <a:spcPts val="0"/>
              </a:spcBef>
              <a:buNone/>
            </a:pPr>
            <a:endParaRPr lang="en-US" sz="1100" baseline="0" dirty="0" smtClean="0">
              <a:latin typeface="Proxima Nova"/>
              <a:ea typeface="Proxima Nova"/>
              <a:cs typeface="Proxima Nova"/>
              <a:sym typeface="Proxima Nova"/>
            </a:endParaRPr>
          </a:p>
          <a:p>
            <a:pPr lvl="0" rtl="0">
              <a:spcBef>
                <a:spcPts val="0"/>
              </a:spcBef>
              <a:buNone/>
            </a:pPr>
            <a:r>
              <a:rPr lang="en-US" sz="1100" baseline="0" dirty="0" smtClean="0">
                <a:latin typeface="Proxima Nova"/>
                <a:ea typeface="Proxima Nova"/>
                <a:cs typeface="Proxima Nova"/>
                <a:sym typeface="Proxima Nova"/>
              </a:rPr>
              <a:t>Discuss assessment. </a:t>
            </a:r>
          </a:p>
          <a:p>
            <a:pPr lvl="0" rtl="0">
              <a:spcBef>
                <a:spcPts val="0"/>
              </a:spcBef>
              <a:buNone/>
            </a:pPr>
            <a:endParaRPr lang="en-US" sz="1100" baseline="0" dirty="0" smtClean="0">
              <a:latin typeface="Proxima Nova"/>
              <a:ea typeface="Proxima Nova"/>
              <a:cs typeface="Proxima Nova"/>
              <a:sym typeface="Proxima Nova"/>
            </a:endParaRPr>
          </a:p>
          <a:p>
            <a:pPr lvl="0" rtl="0">
              <a:spcBef>
                <a:spcPts val="0"/>
              </a:spcBef>
              <a:buNone/>
            </a:pPr>
            <a:r>
              <a:rPr lang="en-US" sz="1100" baseline="0" dirty="0" smtClean="0">
                <a:latin typeface="Proxima Nova"/>
                <a:ea typeface="Proxima Nova"/>
                <a:cs typeface="Proxima Nova"/>
                <a:sym typeface="Proxima Nova"/>
              </a:rPr>
              <a:t>So, we created the activity. We decided to assess. Now to our third question. What are student perceptions? Self-efficacy, engagement, comparison to other activities.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careerservices.erau.edu/wp-content/uploads/2016/04/NACE-logo.png" TargetMode="External"/><Relationship Id="rId4" Type="http://schemas.openxmlformats.org/officeDocument/2006/relationships/hyperlink" Target="https://www1.taskstream.com/wp-content/uploads/2015/03/AACU-LOgo.jpg" TargetMode="External"/><Relationship Id="rId5" Type="http://schemas.openxmlformats.org/officeDocument/2006/relationships/hyperlink" Target="http://tusiimeschool.com/main/wp-content/uploads/2015/03/staff-Meeting.jpg" TargetMode="External"/><Relationship Id="rId6" Type="http://schemas.openxmlformats.org/officeDocument/2006/relationships/hyperlink" Target="http://www.gannett-cdn.com/-mm-/23a0a1bf6c18c35dbc75fccc52cd99e6ea1df614/c=0-45-1432-1954&amp;r=537&amp;c=0-0-534-712/local/-/media/2015/12/02/YorkDispatch/YorkDispatch/635846833922725195-151202-JP-YC-vs-WC-Hoops-2.JPG" TargetMode="External"/><Relationship Id="rId7" Type="http://schemas.openxmlformats.org/officeDocument/2006/relationships/hyperlink" Target="http://worldsoccertalk.com/wp-content/uploads/2016/02/usa-womens-team-world-cup-winners.jpg" TargetMode="External"/><Relationship Id="rId8" Type="http://schemas.openxmlformats.org/officeDocument/2006/relationships/hyperlink" Target="http://www.nrpa.org/About-NRPA/Impacting-Communities/Health-and-Wellness/" TargetMode="External"/><Relationship Id="rId9" Type="http://schemas.openxmlformats.org/officeDocument/2006/relationships/hyperlink" Target="http://columbusfamilyadventures.com/wp-content/uploads/wow-slider-plugin/49/images/wickliff_playground_1.jpg" TargetMode="External"/><Relationship Id="rId10" Type="http://schemas.openxmlformats.org/officeDocument/2006/relationships/hyperlink" Target="http://www3.hilton.com/en/hotels/myanmar/hilton-ngapali-resort-and-spa-SNWNBHI/index.html"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4471" y="267740"/>
            <a:ext cx="5767293" cy="3751435"/>
          </a:xfrm>
          <a:ln>
            <a:noFill/>
          </a:ln>
        </p:spPr>
        <p:txBody>
          <a:bodyPr>
            <a:normAutofit/>
          </a:bodyPr>
          <a:lstStyle/>
          <a:p>
            <a:r>
              <a:rPr lang="en-US" sz="2700" b="1" dirty="0" smtClean="0">
                <a:solidFill>
                  <a:schemeClr val="tx1"/>
                </a:solidFill>
              </a:rPr>
              <a:t>Team Meeting 101: </a:t>
            </a:r>
            <a:br>
              <a:rPr lang="en-US" sz="2700" b="1" dirty="0" smtClean="0">
                <a:solidFill>
                  <a:schemeClr val="tx1"/>
                </a:solidFill>
              </a:rPr>
            </a:br>
            <a:r>
              <a:rPr lang="en-US" sz="2700" b="1" dirty="0" smtClean="0">
                <a:solidFill>
                  <a:schemeClr val="tx1"/>
                </a:solidFill>
              </a:rPr>
              <a:t>Engaging with </a:t>
            </a:r>
            <a:br>
              <a:rPr lang="en-US" sz="2700" b="1" dirty="0" smtClean="0">
                <a:solidFill>
                  <a:schemeClr val="tx1"/>
                </a:solidFill>
              </a:rPr>
            </a:br>
            <a:r>
              <a:rPr lang="en-US" sz="2700" b="1" dirty="0" smtClean="0">
                <a:solidFill>
                  <a:schemeClr val="tx1"/>
                </a:solidFill>
              </a:rPr>
              <a:t>Academic Content, </a:t>
            </a:r>
            <a:br>
              <a:rPr lang="en-US" sz="2700" b="1" dirty="0" smtClean="0">
                <a:solidFill>
                  <a:schemeClr val="tx1"/>
                </a:solidFill>
              </a:rPr>
            </a:br>
            <a:r>
              <a:rPr lang="en-US" sz="2700" b="1" dirty="0" smtClean="0">
                <a:solidFill>
                  <a:schemeClr val="tx1"/>
                </a:solidFill>
              </a:rPr>
              <a:t>Building Professional </a:t>
            </a:r>
            <a:br>
              <a:rPr lang="en-US" sz="2700" b="1" dirty="0" smtClean="0">
                <a:solidFill>
                  <a:schemeClr val="tx1"/>
                </a:solidFill>
              </a:rPr>
            </a:br>
            <a:r>
              <a:rPr lang="en-US" sz="2700" b="1" dirty="0" smtClean="0">
                <a:solidFill>
                  <a:schemeClr val="tx1"/>
                </a:solidFill>
              </a:rPr>
              <a:t>Skills, and </a:t>
            </a:r>
            <a:br>
              <a:rPr lang="en-US" sz="2700" b="1" dirty="0" smtClean="0">
                <a:solidFill>
                  <a:schemeClr val="tx1"/>
                </a:solidFill>
              </a:rPr>
            </a:br>
            <a:r>
              <a:rPr lang="en-US" sz="2700" b="1" dirty="0" smtClean="0">
                <a:solidFill>
                  <a:schemeClr val="tx1"/>
                </a:solidFill>
              </a:rPr>
              <a:t>Assessing Student </a:t>
            </a:r>
            <a:br>
              <a:rPr lang="en-US" sz="2700" b="1" dirty="0" smtClean="0">
                <a:solidFill>
                  <a:schemeClr val="tx1"/>
                </a:solidFill>
              </a:rPr>
            </a:br>
            <a:r>
              <a:rPr lang="en-US" sz="2700" b="1" dirty="0" smtClean="0">
                <a:solidFill>
                  <a:schemeClr val="tx1"/>
                </a:solidFill>
              </a:rPr>
              <a:t>Learning</a:t>
            </a:r>
            <a:endParaRPr lang="en-US" sz="2700" b="1" dirty="0">
              <a:solidFill>
                <a:schemeClr val="tx1"/>
              </a:solidFill>
            </a:endParaRPr>
          </a:p>
        </p:txBody>
      </p:sp>
      <p:sp>
        <p:nvSpPr>
          <p:cNvPr id="2" name="TextBox 1"/>
          <p:cNvSpPr txBox="1"/>
          <p:nvPr/>
        </p:nvSpPr>
        <p:spPr>
          <a:xfrm>
            <a:off x="134470" y="3869765"/>
            <a:ext cx="3451411" cy="1169551"/>
          </a:xfrm>
          <a:prstGeom prst="rect">
            <a:avLst/>
          </a:prstGeom>
          <a:noFill/>
        </p:spPr>
        <p:txBody>
          <a:bodyPr wrap="square" rtlCol="0">
            <a:spAutoFit/>
          </a:bodyPr>
          <a:lstStyle/>
          <a:p>
            <a:r>
              <a:rPr lang="en-US" dirty="0" smtClean="0"/>
              <a:t>York College of Pennsylvania</a:t>
            </a:r>
            <a:br>
              <a:rPr lang="en-US" dirty="0" smtClean="0"/>
            </a:br>
            <a:r>
              <a:rPr lang="en-US" dirty="0" smtClean="0"/>
              <a:t>Department of Hospitality, Recreation &amp; Sport Management</a:t>
            </a:r>
          </a:p>
          <a:p>
            <a:r>
              <a:rPr lang="en-US" dirty="0" smtClean="0"/>
              <a:t>Molly Hayes Sauder, Brian Malcarne, </a:t>
            </a:r>
          </a:p>
          <a:p>
            <a:r>
              <a:rPr lang="en-US" dirty="0" smtClean="0"/>
              <a:t>Fred Becker &amp; Julie Saville </a:t>
            </a:r>
            <a:endParaRPr lang="en-US" dirty="0"/>
          </a:p>
        </p:txBody>
      </p:sp>
    </p:spTree>
    <p:extLst>
      <p:ext uri="{BB962C8B-B14F-4D97-AF65-F5344CB8AC3E}">
        <p14:creationId xmlns:p14="http://schemas.microsoft.com/office/powerpoint/2010/main" val="2418369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600" dirty="0"/>
              <a:t>Survey Results: Engagement</a:t>
            </a:r>
          </a:p>
        </p:txBody>
      </p:sp>
      <p:sp>
        <p:nvSpPr>
          <p:cNvPr id="173" name="Shape 173"/>
          <p:cNvSpPr txBox="1">
            <a:spLocks noGrp="1"/>
          </p:cNvSpPr>
          <p:nvPr>
            <p:ph type="body" idx="1"/>
          </p:nvPr>
        </p:nvSpPr>
        <p:spPr>
          <a:xfrm>
            <a:off x="311700" y="1140775"/>
            <a:ext cx="3880392" cy="1461031"/>
          </a:xfrm>
          <a:prstGeom prst="rect">
            <a:avLst/>
          </a:prstGeom>
        </p:spPr>
        <p:txBody>
          <a:bodyPr lIns="91425" tIns="91425" rIns="91425" bIns="91425" anchor="t" anchorCtr="0">
            <a:noAutofit/>
          </a:bodyPr>
          <a:lstStyle/>
          <a:p>
            <a:pPr lvl="0">
              <a:spcBef>
                <a:spcPts val="0"/>
              </a:spcBef>
              <a:buNone/>
            </a:pPr>
            <a:r>
              <a:rPr lang="en" sz="2400" dirty="0"/>
              <a:t/>
            </a:r>
            <a:br>
              <a:rPr lang="en" sz="2400" dirty="0"/>
            </a:br>
            <a:endParaRPr lang="en" sz="2400" dirty="0"/>
          </a:p>
          <a:p>
            <a:pPr lvl="0">
              <a:spcBef>
                <a:spcPts val="0"/>
              </a:spcBef>
              <a:buNone/>
            </a:pPr>
            <a:endParaRPr dirty="0"/>
          </a:p>
          <a:p>
            <a:pPr lvl="0">
              <a:spcBef>
                <a:spcPts val="0"/>
              </a:spcBef>
              <a:buNone/>
            </a:pPr>
            <a:endParaRPr lang="en-US" dirty="0"/>
          </a:p>
          <a:p>
            <a:pPr lvl="0">
              <a:spcBef>
                <a:spcPts val="0"/>
              </a:spcBef>
              <a:buNone/>
            </a:pPr>
            <a:r>
              <a:rPr lang="en" sz="1000" dirty="0" smtClean="0"/>
              <a:t>1=Strongly </a:t>
            </a:r>
            <a:r>
              <a:rPr lang="en" sz="1000" dirty="0"/>
              <a:t>Disagree; 7=Strongly Agree                                                                                                                                                     n=119</a:t>
            </a:r>
            <a:br>
              <a:rPr lang="en" sz="1000" dirty="0"/>
            </a:br>
            <a:r>
              <a:rPr lang="en" sz="1000" dirty="0"/>
              <a:t>(Rotgans &amp; Schmidt, 2011)</a:t>
            </a:r>
          </a:p>
          <a:p>
            <a:pPr lvl="0">
              <a:spcBef>
                <a:spcPts val="0"/>
              </a:spcBef>
              <a:buNone/>
            </a:pPr>
            <a:r>
              <a:rPr lang="en" dirty="0">
                <a:solidFill>
                  <a:srgbClr val="000000"/>
                </a:solidFill>
              </a:rPr>
              <a:t>Time spent preparing for activity: </a:t>
            </a:r>
            <a:r>
              <a:rPr lang="en" i="1" dirty="0">
                <a:solidFill>
                  <a:srgbClr val="000000"/>
                </a:solidFill>
              </a:rPr>
              <a:t>x</a:t>
            </a:r>
            <a:r>
              <a:rPr lang="en" dirty="0">
                <a:solidFill>
                  <a:srgbClr val="000000"/>
                </a:solidFill>
              </a:rPr>
              <a:t>=2.12 </a:t>
            </a:r>
            <a:r>
              <a:rPr lang="en" dirty="0"/>
              <a:t/>
            </a:r>
            <a:br>
              <a:rPr lang="en" dirty="0"/>
            </a:br>
            <a:r>
              <a:rPr lang="en" dirty="0"/>
              <a:t> </a:t>
            </a:r>
            <a:r>
              <a:rPr lang="en" sz="1000" dirty="0"/>
              <a:t>2.0 = Between 1 and 2 hours; 3.0 = Between 2 and 3 hours</a:t>
            </a:r>
          </a:p>
          <a:p>
            <a:pPr lvl="0">
              <a:spcBef>
                <a:spcPts val="0"/>
              </a:spcBef>
              <a:buNone/>
            </a:pPr>
            <a:endParaRPr dirty="0"/>
          </a:p>
        </p:txBody>
      </p:sp>
      <p:graphicFrame>
        <p:nvGraphicFramePr>
          <p:cNvPr id="174" name="Shape 174"/>
          <p:cNvGraphicFramePr/>
          <p:nvPr/>
        </p:nvGraphicFramePr>
        <p:xfrm>
          <a:off x="418475" y="1409150"/>
          <a:ext cx="7724700" cy="1584839"/>
        </p:xfrm>
        <a:graphic>
          <a:graphicData uri="http://schemas.openxmlformats.org/drawingml/2006/table">
            <a:tbl>
              <a:tblPr>
                <a:noFill/>
                <a:tableStyleId>{2D74E056-DA60-490C-80C0-58D7FA22EADE}</a:tableStyleId>
              </a:tblPr>
              <a:tblGrid>
                <a:gridCol w="6943000"/>
                <a:gridCol w="781700"/>
              </a:tblGrid>
              <a:tr h="396200">
                <a:tc>
                  <a:txBody>
                    <a:bodyPr/>
                    <a:lstStyle/>
                    <a:p>
                      <a:pPr lvl="0">
                        <a:spcBef>
                          <a:spcPts val="0"/>
                        </a:spcBef>
                        <a:buNone/>
                      </a:pPr>
                      <a:r>
                        <a:rPr lang="en">
                          <a:latin typeface="Proxima Nova"/>
                          <a:ea typeface="Proxima Nova"/>
                          <a:cs typeface="Proxima Nova"/>
                          <a:sym typeface="Proxima Nova"/>
                        </a:rPr>
                        <a:t>I was engaged in the topic</a:t>
                      </a:r>
                    </a:p>
                  </a:txBody>
                  <a:tcPr marL="91425" marR="91425" marT="91425" marB="91425"/>
                </a:tc>
                <a:tc>
                  <a:txBody>
                    <a:bodyPr/>
                    <a:lstStyle/>
                    <a:p>
                      <a:pPr lvl="0">
                        <a:spcBef>
                          <a:spcPts val="0"/>
                        </a:spcBef>
                        <a:buNone/>
                      </a:pPr>
                      <a:r>
                        <a:rPr lang="en">
                          <a:latin typeface="Proxima Nova"/>
                          <a:ea typeface="Proxima Nova"/>
                          <a:cs typeface="Proxima Nova"/>
                          <a:sym typeface="Proxima Nova"/>
                        </a:rPr>
                        <a:t>6.36</a:t>
                      </a:r>
                    </a:p>
                  </a:txBody>
                  <a:tcPr marL="91425" marR="91425" marT="91425" marB="91425"/>
                </a:tc>
              </a:tr>
              <a:tr h="381000">
                <a:tc>
                  <a:txBody>
                    <a:bodyPr/>
                    <a:lstStyle/>
                    <a:p>
                      <a:pPr lvl="0">
                        <a:spcBef>
                          <a:spcPts val="0"/>
                        </a:spcBef>
                        <a:buNone/>
                      </a:pPr>
                      <a:r>
                        <a:rPr lang="en">
                          <a:latin typeface="Proxima Nova"/>
                          <a:ea typeface="Proxima Nova"/>
                          <a:cs typeface="Proxima Nova"/>
                          <a:sym typeface="Proxima Nova"/>
                        </a:rPr>
                        <a:t>I put a lot of effort into the team meeting activity</a:t>
                      </a:r>
                    </a:p>
                  </a:txBody>
                  <a:tcPr marL="91425" marR="91425" marT="91425" marB="91425"/>
                </a:tc>
                <a:tc>
                  <a:txBody>
                    <a:bodyPr/>
                    <a:lstStyle/>
                    <a:p>
                      <a:pPr lvl="0">
                        <a:spcBef>
                          <a:spcPts val="0"/>
                        </a:spcBef>
                        <a:buNone/>
                      </a:pPr>
                      <a:r>
                        <a:rPr lang="en">
                          <a:latin typeface="Proxima Nova"/>
                          <a:ea typeface="Proxima Nova"/>
                          <a:cs typeface="Proxima Nova"/>
                          <a:sym typeface="Proxima Nova"/>
                        </a:rPr>
                        <a:t>6.08</a:t>
                      </a:r>
                    </a:p>
                  </a:txBody>
                  <a:tcPr marL="91425" marR="91425" marT="91425" marB="91425"/>
                </a:tc>
              </a:tr>
              <a:tr h="381000">
                <a:tc>
                  <a:txBody>
                    <a:bodyPr/>
                    <a:lstStyle/>
                    <a:p>
                      <a:pPr lvl="0">
                        <a:spcBef>
                          <a:spcPts val="0"/>
                        </a:spcBef>
                        <a:buNone/>
                      </a:pPr>
                      <a:r>
                        <a:rPr lang="en">
                          <a:latin typeface="Proxima Nova"/>
                          <a:ea typeface="Proxima Nova"/>
                          <a:cs typeface="Proxima Nova"/>
                          <a:sym typeface="Proxima Nova"/>
                        </a:rPr>
                        <a:t>I would have liked the meeting to continue longer</a:t>
                      </a:r>
                    </a:p>
                  </a:txBody>
                  <a:tcPr marL="91425" marR="91425" marT="91425" marB="91425"/>
                </a:tc>
                <a:tc>
                  <a:txBody>
                    <a:bodyPr/>
                    <a:lstStyle/>
                    <a:p>
                      <a:pPr lvl="0">
                        <a:spcBef>
                          <a:spcPts val="0"/>
                        </a:spcBef>
                        <a:buNone/>
                      </a:pPr>
                      <a:r>
                        <a:rPr lang="en">
                          <a:latin typeface="Proxima Nova"/>
                          <a:ea typeface="Proxima Nova"/>
                          <a:cs typeface="Proxima Nova"/>
                          <a:sym typeface="Proxima Nova"/>
                        </a:rPr>
                        <a:t>4.54</a:t>
                      </a:r>
                    </a:p>
                  </a:txBody>
                  <a:tcPr marL="91425" marR="91425" marT="91425" marB="91425"/>
                </a:tc>
              </a:tr>
              <a:tr h="381000">
                <a:tc>
                  <a:txBody>
                    <a:bodyPr/>
                    <a:lstStyle/>
                    <a:p>
                      <a:pPr lvl="0">
                        <a:spcBef>
                          <a:spcPts val="0"/>
                        </a:spcBef>
                        <a:buNone/>
                      </a:pPr>
                      <a:r>
                        <a:rPr lang="en">
                          <a:latin typeface="Proxima Nova"/>
                          <a:ea typeface="Proxima Nova"/>
                          <a:cs typeface="Proxima Nova"/>
                          <a:sym typeface="Proxima Nova"/>
                        </a:rPr>
                        <a:t>I was so involved that I forgot everything around me</a:t>
                      </a:r>
                    </a:p>
                  </a:txBody>
                  <a:tcPr marL="91425" marR="91425" marT="91425" marB="91425"/>
                </a:tc>
                <a:tc>
                  <a:txBody>
                    <a:bodyPr/>
                    <a:lstStyle/>
                    <a:p>
                      <a:pPr lvl="0">
                        <a:spcBef>
                          <a:spcPts val="0"/>
                        </a:spcBef>
                        <a:buNone/>
                      </a:pPr>
                      <a:r>
                        <a:rPr lang="en">
                          <a:latin typeface="Proxima Nova"/>
                          <a:ea typeface="Proxima Nova"/>
                          <a:cs typeface="Proxima Nova"/>
                          <a:sym typeface="Proxima Nova"/>
                        </a:rPr>
                        <a:t>4.74</a:t>
                      </a:r>
                    </a:p>
                  </a:txBody>
                  <a:tcPr marL="91425" marR="91425" marT="91425" marB="91425"/>
                </a:tc>
              </a:tr>
            </a:tbl>
          </a:graphicData>
        </a:graphic>
      </p:graphicFrame>
      <p:pic>
        <p:nvPicPr>
          <p:cNvPr id="6" name="Picture 5"/>
          <p:cNvPicPr>
            <a:picLocks noChangeAspect="1"/>
          </p:cNvPicPr>
          <p:nvPr/>
        </p:nvPicPr>
        <p:blipFill>
          <a:blip r:embed="rId3"/>
          <a:stretch>
            <a:fillRect/>
          </a:stretch>
        </p:blipFill>
        <p:spPr>
          <a:xfrm>
            <a:off x="5531607" y="3885024"/>
            <a:ext cx="2676120" cy="1162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600" dirty="0"/>
              <a:t>Survey Results: Comparison to </a:t>
            </a:r>
            <a:r>
              <a:rPr lang="en" sz="3600" dirty="0" smtClean="0"/>
              <a:t>Activities</a:t>
            </a:r>
            <a:endParaRPr lang="en" sz="3600" dirty="0"/>
          </a:p>
        </p:txBody>
      </p:sp>
      <p:sp>
        <p:nvSpPr>
          <p:cNvPr id="180" name="Shape 180"/>
          <p:cNvSpPr txBox="1">
            <a:spLocks noGrp="1"/>
          </p:cNvSpPr>
          <p:nvPr>
            <p:ph type="body" idx="1"/>
          </p:nvPr>
        </p:nvSpPr>
        <p:spPr>
          <a:xfrm>
            <a:off x="311700" y="1152475"/>
            <a:ext cx="8520600" cy="35889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endParaRPr lang="en-US" dirty="0"/>
          </a:p>
          <a:p>
            <a:pPr lvl="0">
              <a:spcBef>
                <a:spcPts val="0"/>
              </a:spcBef>
              <a:buNone/>
            </a:pPr>
            <a:endParaRPr lang="en-US" dirty="0"/>
          </a:p>
          <a:p>
            <a:pPr lvl="0">
              <a:spcBef>
                <a:spcPts val="0"/>
              </a:spcBef>
              <a:buNone/>
            </a:pPr>
            <a:endParaRPr sz="1000" dirty="0"/>
          </a:p>
          <a:p>
            <a:pPr lvl="0">
              <a:spcBef>
                <a:spcPts val="0"/>
              </a:spcBef>
              <a:buNone/>
            </a:pPr>
            <a:r>
              <a:rPr lang="en" sz="1000" dirty="0"/>
              <a:t>   1 = Strongly Disagree; 7 = Strongly Agree                                                                                                                                                </a:t>
            </a:r>
            <a:r>
              <a:rPr lang="en-US" sz="1000" dirty="0" smtClean="0"/>
              <a:t/>
            </a:r>
            <a:br>
              <a:rPr lang="en-US" sz="1000" dirty="0" smtClean="0"/>
            </a:br>
            <a:r>
              <a:rPr lang="en-US" sz="1000" dirty="0" smtClean="0"/>
              <a:t>  </a:t>
            </a:r>
            <a:r>
              <a:rPr lang="en" sz="1000" dirty="0" smtClean="0"/>
              <a:t> </a:t>
            </a:r>
            <a:r>
              <a:rPr lang="en" sz="1000" dirty="0"/>
              <a:t>n = 117</a:t>
            </a:r>
          </a:p>
          <a:p>
            <a:pPr lvl="0">
              <a:spcBef>
                <a:spcPts val="0"/>
              </a:spcBef>
              <a:buNone/>
            </a:pPr>
            <a:endParaRPr dirty="0"/>
          </a:p>
          <a:p>
            <a:pPr lvl="0">
              <a:spcBef>
                <a:spcPts val="0"/>
              </a:spcBef>
              <a:buNone/>
            </a:pPr>
            <a:endParaRPr dirty="0"/>
          </a:p>
        </p:txBody>
      </p:sp>
      <p:graphicFrame>
        <p:nvGraphicFramePr>
          <p:cNvPr id="181" name="Shape 181"/>
          <p:cNvGraphicFramePr/>
          <p:nvPr>
            <p:extLst>
              <p:ext uri="{D42A27DB-BD31-4B8C-83A1-F6EECF244321}">
                <p14:modId xmlns:p14="http://schemas.microsoft.com/office/powerpoint/2010/main" val="297301017"/>
              </p:ext>
            </p:extLst>
          </p:nvPr>
        </p:nvGraphicFramePr>
        <p:xfrm>
          <a:off x="447327" y="1474254"/>
          <a:ext cx="7760400" cy="1981049"/>
        </p:xfrm>
        <a:graphic>
          <a:graphicData uri="http://schemas.openxmlformats.org/drawingml/2006/table">
            <a:tbl>
              <a:tblPr>
                <a:noFill/>
                <a:tableStyleId>{2D74E056-DA60-490C-80C0-58D7FA22EADE}</a:tableStyleId>
              </a:tblPr>
              <a:tblGrid>
                <a:gridCol w="6999500"/>
                <a:gridCol w="760900"/>
              </a:tblGrid>
              <a:tr h="387250">
                <a:tc>
                  <a:txBody>
                    <a:bodyPr/>
                    <a:lstStyle/>
                    <a:p>
                      <a:pPr lvl="0">
                        <a:spcBef>
                          <a:spcPts val="0"/>
                        </a:spcBef>
                        <a:buNone/>
                      </a:pPr>
                      <a:r>
                        <a:rPr lang="en" dirty="0">
                          <a:latin typeface="Proxima Nova"/>
                          <a:ea typeface="Proxima Nova"/>
                          <a:cs typeface="Proxima Nova"/>
                          <a:sym typeface="Proxima Nova"/>
                        </a:rPr>
                        <a:t>I worked harder on this activity </a:t>
                      </a:r>
                    </a:p>
                  </a:txBody>
                  <a:tcPr marL="91425" marR="91425" marT="91425" marB="91425"/>
                </a:tc>
                <a:tc>
                  <a:txBody>
                    <a:bodyPr/>
                    <a:lstStyle/>
                    <a:p>
                      <a:pPr lvl="0">
                        <a:spcBef>
                          <a:spcPts val="0"/>
                        </a:spcBef>
                        <a:buNone/>
                      </a:pPr>
                      <a:r>
                        <a:rPr lang="en" dirty="0">
                          <a:latin typeface="Proxima Nova"/>
                          <a:ea typeface="Proxima Nova"/>
                          <a:cs typeface="Proxima Nova"/>
                          <a:sym typeface="Proxima Nova"/>
                        </a:rPr>
                        <a:t>4.97</a:t>
                      </a:r>
                    </a:p>
                  </a:txBody>
                  <a:tcPr marL="91425" marR="91425" marT="91425" marB="91425"/>
                </a:tc>
              </a:tr>
              <a:tr h="387250">
                <a:tc>
                  <a:txBody>
                    <a:bodyPr/>
                    <a:lstStyle/>
                    <a:p>
                      <a:pPr lvl="0">
                        <a:spcBef>
                          <a:spcPts val="0"/>
                        </a:spcBef>
                        <a:buNone/>
                      </a:pPr>
                      <a:r>
                        <a:rPr lang="en">
                          <a:latin typeface="Proxima Nova"/>
                          <a:ea typeface="Proxima Nova"/>
                          <a:cs typeface="Proxima Nova"/>
                          <a:sym typeface="Proxima Nova"/>
                        </a:rPr>
                        <a:t>I enjoyed this activity</a:t>
                      </a:r>
                    </a:p>
                  </a:txBody>
                  <a:tcPr marL="91425" marR="91425" marT="91425" marB="91425"/>
                </a:tc>
                <a:tc>
                  <a:txBody>
                    <a:bodyPr/>
                    <a:lstStyle/>
                    <a:p>
                      <a:pPr lvl="0">
                        <a:spcBef>
                          <a:spcPts val="0"/>
                        </a:spcBef>
                        <a:buNone/>
                      </a:pPr>
                      <a:r>
                        <a:rPr lang="en">
                          <a:latin typeface="Proxima Nova"/>
                          <a:ea typeface="Proxima Nova"/>
                          <a:cs typeface="Proxima Nova"/>
                          <a:sym typeface="Proxima Nova"/>
                        </a:rPr>
                        <a:t>5.60</a:t>
                      </a:r>
                    </a:p>
                  </a:txBody>
                  <a:tcPr marL="91425" marR="91425" marT="91425" marB="91425"/>
                </a:tc>
              </a:tr>
              <a:tr h="387250">
                <a:tc>
                  <a:txBody>
                    <a:bodyPr/>
                    <a:lstStyle/>
                    <a:p>
                      <a:pPr lvl="0">
                        <a:spcBef>
                          <a:spcPts val="0"/>
                        </a:spcBef>
                        <a:buNone/>
                      </a:pPr>
                      <a:r>
                        <a:rPr lang="en">
                          <a:latin typeface="Proxima Nova"/>
                          <a:ea typeface="Proxima Nova"/>
                          <a:cs typeface="Proxima Nova"/>
                          <a:sym typeface="Proxima Nova"/>
                        </a:rPr>
                        <a:t>I found this activity to be more interesting</a:t>
                      </a:r>
                    </a:p>
                  </a:txBody>
                  <a:tcPr marL="91425" marR="91425" marT="91425" marB="91425"/>
                </a:tc>
                <a:tc>
                  <a:txBody>
                    <a:bodyPr/>
                    <a:lstStyle/>
                    <a:p>
                      <a:pPr lvl="0">
                        <a:spcBef>
                          <a:spcPts val="0"/>
                        </a:spcBef>
                        <a:buNone/>
                      </a:pPr>
                      <a:r>
                        <a:rPr lang="en">
                          <a:latin typeface="Proxima Nova"/>
                          <a:ea typeface="Proxima Nova"/>
                          <a:cs typeface="Proxima Nova"/>
                          <a:sym typeface="Proxima Nova"/>
                        </a:rPr>
                        <a:t>5.79</a:t>
                      </a:r>
                    </a:p>
                  </a:txBody>
                  <a:tcPr marL="91425" marR="91425" marT="91425" marB="91425"/>
                </a:tc>
              </a:tr>
              <a:tr h="387250">
                <a:tc>
                  <a:txBody>
                    <a:bodyPr/>
                    <a:lstStyle/>
                    <a:p>
                      <a:pPr lvl="0">
                        <a:spcBef>
                          <a:spcPts val="0"/>
                        </a:spcBef>
                        <a:buNone/>
                      </a:pPr>
                      <a:r>
                        <a:rPr lang="en" dirty="0">
                          <a:latin typeface="Proxima Nova"/>
                          <a:ea typeface="Proxima Nova"/>
                          <a:cs typeface="Proxima Nova"/>
                          <a:sym typeface="Proxima Nova"/>
                        </a:rPr>
                        <a:t>I learned more from this activity </a:t>
                      </a:r>
                    </a:p>
                  </a:txBody>
                  <a:tcPr marL="91425" marR="91425" marT="91425" marB="91425"/>
                </a:tc>
                <a:tc>
                  <a:txBody>
                    <a:bodyPr/>
                    <a:lstStyle/>
                    <a:p>
                      <a:pPr lvl="0">
                        <a:spcBef>
                          <a:spcPts val="0"/>
                        </a:spcBef>
                        <a:buNone/>
                      </a:pPr>
                      <a:r>
                        <a:rPr lang="en">
                          <a:latin typeface="Proxima Nova"/>
                          <a:ea typeface="Proxima Nova"/>
                          <a:cs typeface="Proxima Nova"/>
                          <a:sym typeface="Proxima Nova"/>
                        </a:rPr>
                        <a:t>5.56</a:t>
                      </a:r>
                    </a:p>
                  </a:txBody>
                  <a:tcPr marL="91425" marR="91425" marT="91425" marB="91425"/>
                </a:tc>
              </a:tr>
              <a:tr h="387250">
                <a:tc>
                  <a:txBody>
                    <a:bodyPr/>
                    <a:lstStyle/>
                    <a:p>
                      <a:pPr lvl="0">
                        <a:spcBef>
                          <a:spcPts val="0"/>
                        </a:spcBef>
                        <a:buNone/>
                      </a:pPr>
                      <a:r>
                        <a:rPr lang="en" dirty="0">
                          <a:latin typeface="Proxima Nova"/>
                          <a:ea typeface="Proxima Nova"/>
                          <a:cs typeface="Proxima Nova"/>
                          <a:sym typeface="Proxima Nova"/>
                        </a:rPr>
                        <a:t>I prefer doing this type of in-class activity</a:t>
                      </a:r>
                    </a:p>
                  </a:txBody>
                  <a:tcPr marL="91425" marR="91425" marT="91425" marB="91425"/>
                </a:tc>
                <a:tc>
                  <a:txBody>
                    <a:bodyPr/>
                    <a:lstStyle/>
                    <a:p>
                      <a:pPr lvl="0">
                        <a:spcBef>
                          <a:spcPts val="0"/>
                        </a:spcBef>
                        <a:buNone/>
                      </a:pPr>
                      <a:r>
                        <a:rPr lang="en" dirty="0">
                          <a:latin typeface="Proxima Nova"/>
                          <a:ea typeface="Proxima Nova"/>
                          <a:cs typeface="Proxima Nova"/>
                          <a:sym typeface="Proxima Nova"/>
                        </a:rPr>
                        <a:t>5.68</a:t>
                      </a:r>
                    </a:p>
                  </a:txBody>
                  <a:tcPr marL="91425" marR="91425" marT="91425" marB="91425"/>
                </a:tc>
              </a:tr>
            </a:tbl>
          </a:graphicData>
        </a:graphic>
      </p:graphicFrame>
      <p:pic>
        <p:nvPicPr>
          <p:cNvPr id="6" name="Picture 5"/>
          <p:cNvPicPr>
            <a:picLocks noChangeAspect="1"/>
          </p:cNvPicPr>
          <p:nvPr/>
        </p:nvPicPr>
        <p:blipFill>
          <a:blip r:embed="rId3"/>
          <a:stretch>
            <a:fillRect/>
          </a:stretch>
        </p:blipFill>
        <p:spPr>
          <a:xfrm>
            <a:off x="5531607" y="3885024"/>
            <a:ext cx="2676120" cy="1162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600" dirty="0"/>
              <a:t>Survey Results: Self-Efficacy</a:t>
            </a:r>
          </a:p>
        </p:txBody>
      </p:sp>
      <p:sp>
        <p:nvSpPr>
          <p:cNvPr id="187" name="Shape 187"/>
          <p:cNvSpPr txBox="1">
            <a:spLocks noGrp="1"/>
          </p:cNvSpPr>
          <p:nvPr>
            <p:ph type="body" idx="1"/>
          </p:nvPr>
        </p:nvSpPr>
        <p:spPr>
          <a:xfrm>
            <a:off x="311700" y="1152475"/>
            <a:ext cx="8520600" cy="35979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
            </a:r>
            <a:br>
              <a:rPr lang="en" dirty="0"/>
            </a:br>
            <a:r>
              <a:rPr lang="en" sz="1000" dirty="0" smtClean="0"/>
              <a:t>0 </a:t>
            </a:r>
            <a:r>
              <a:rPr lang="en" sz="1000" dirty="0"/>
              <a:t>= Cannot do at all; 10 = Highly certain can do                                                                                                                                        </a:t>
            </a:r>
            <a:r>
              <a:rPr lang="en-US" sz="1000" dirty="0" smtClean="0"/>
              <a:t/>
            </a:r>
            <a:br>
              <a:rPr lang="en-US" sz="1000" dirty="0" smtClean="0"/>
            </a:br>
            <a:r>
              <a:rPr lang="en" sz="1000" dirty="0" smtClean="0"/>
              <a:t>n </a:t>
            </a:r>
            <a:r>
              <a:rPr lang="en" sz="1000" dirty="0"/>
              <a:t>= 117</a:t>
            </a:r>
            <a:br>
              <a:rPr lang="en" sz="1000" dirty="0"/>
            </a:br>
            <a:r>
              <a:rPr lang="en" sz="1000" dirty="0"/>
              <a:t>(Bandura, 2006)</a:t>
            </a:r>
          </a:p>
          <a:p>
            <a:pPr lvl="0">
              <a:spcBef>
                <a:spcPts val="0"/>
              </a:spcBef>
              <a:buNone/>
            </a:pPr>
            <a:endParaRPr dirty="0"/>
          </a:p>
        </p:txBody>
      </p:sp>
      <p:graphicFrame>
        <p:nvGraphicFramePr>
          <p:cNvPr id="188" name="Shape 188"/>
          <p:cNvGraphicFramePr/>
          <p:nvPr/>
        </p:nvGraphicFramePr>
        <p:xfrm>
          <a:off x="397450" y="1242625"/>
          <a:ext cx="7938600" cy="2773469"/>
        </p:xfrm>
        <a:graphic>
          <a:graphicData uri="http://schemas.openxmlformats.org/drawingml/2006/table">
            <a:tbl>
              <a:tblPr>
                <a:noFill/>
                <a:tableStyleId>{2D74E056-DA60-490C-80C0-58D7FA22EADE}</a:tableStyleId>
              </a:tblPr>
              <a:tblGrid>
                <a:gridCol w="7173075"/>
                <a:gridCol w="765525"/>
              </a:tblGrid>
              <a:tr h="393175">
                <a:tc>
                  <a:txBody>
                    <a:bodyPr/>
                    <a:lstStyle/>
                    <a:p>
                      <a:pPr lvl="0">
                        <a:spcBef>
                          <a:spcPts val="0"/>
                        </a:spcBef>
                        <a:buNone/>
                      </a:pPr>
                      <a:r>
                        <a:rPr lang="en">
                          <a:latin typeface="Proxima Nova"/>
                          <a:ea typeface="Proxima Nova"/>
                          <a:cs typeface="Proxima Nova"/>
                          <a:sym typeface="Proxima Nova"/>
                        </a:rPr>
                        <a:t>Prepare to explain an issue to a group of peers</a:t>
                      </a:r>
                    </a:p>
                  </a:txBody>
                  <a:tcPr marL="91425" marR="91425" marT="91425" marB="91425"/>
                </a:tc>
                <a:tc>
                  <a:txBody>
                    <a:bodyPr/>
                    <a:lstStyle/>
                    <a:p>
                      <a:pPr lvl="0">
                        <a:spcBef>
                          <a:spcPts val="0"/>
                        </a:spcBef>
                        <a:buNone/>
                      </a:pPr>
                      <a:r>
                        <a:rPr lang="en">
                          <a:latin typeface="Proxima Nova"/>
                          <a:ea typeface="Proxima Nova"/>
                          <a:cs typeface="Proxima Nova"/>
                          <a:sym typeface="Proxima Nova"/>
                        </a:rPr>
                        <a:t>7.73</a:t>
                      </a:r>
                    </a:p>
                  </a:txBody>
                  <a:tcPr marL="91425" marR="91425" marT="91425" marB="91425"/>
                </a:tc>
              </a:tr>
              <a:tr h="393175">
                <a:tc>
                  <a:txBody>
                    <a:bodyPr/>
                    <a:lstStyle/>
                    <a:p>
                      <a:pPr lvl="0">
                        <a:spcBef>
                          <a:spcPts val="0"/>
                        </a:spcBef>
                        <a:buNone/>
                      </a:pPr>
                      <a:r>
                        <a:rPr lang="en">
                          <a:latin typeface="Proxima Nova"/>
                          <a:ea typeface="Proxima Nova"/>
                          <a:cs typeface="Proxima Nova"/>
                          <a:sym typeface="Proxima Nova"/>
                        </a:rPr>
                        <a:t>Discuss an important issue with peers</a:t>
                      </a:r>
                    </a:p>
                  </a:txBody>
                  <a:tcPr marL="91425" marR="91425" marT="91425" marB="91425"/>
                </a:tc>
                <a:tc>
                  <a:txBody>
                    <a:bodyPr/>
                    <a:lstStyle/>
                    <a:p>
                      <a:pPr lvl="0">
                        <a:spcBef>
                          <a:spcPts val="0"/>
                        </a:spcBef>
                        <a:buNone/>
                      </a:pPr>
                      <a:r>
                        <a:rPr lang="en">
                          <a:latin typeface="Proxima Nova"/>
                          <a:ea typeface="Proxima Nova"/>
                          <a:cs typeface="Proxima Nova"/>
                          <a:sym typeface="Proxima Nova"/>
                        </a:rPr>
                        <a:t>8.15</a:t>
                      </a:r>
                    </a:p>
                  </a:txBody>
                  <a:tcPr marL="91425" marR="91425" marT="91425" marB="91425"/>
                </a:tc>
              </a:tr>
              <a:tr h="393175">
                <a:tc>
                  <a:txBody>
                    <a:bodyPr/>
                    <a:lstStyle/>
                    <a:p>
                      <a:pPr lvl="0">
                        <a:spcBef>
                          <a:spcPts val="0"/>
                        </a:spcBef>
                        <a:buNone/>
                      </a:pPr>
                      <a:r>
                        <a:rPr lang="en">
                          <a:latin typeface="Proxima Nova"/>
                          <a:ea typeface="Proxima Nova"/>
                          <a:cs typeface="Proxima Nova"/>
                          <a:sym typeface="Proxima Nova"/>
                        </a:rPr>
                        <a:t>Explain my point of view on an issue</a:t>
                      </a:r>
                    </a:p>
                  </a:txBody>
                  <a:tcPr marL="91425" marR="91425" marT="91425" marB="91425"/>
                </a:tc>
                <a:tc>
                  <a:txBody>
                    <a:bodyPr/>
                    <a:lstStyle/>
                    <a:p>
                      <a:pPr lvl="0">
                        <a:spcBef>
                          <a:spcPts val="0"/>
                        </a:spcBef>
                        <a:buNone/>
                      </a:pPr>
                      <a:r>
                        <a:rPr lang="en">
                          <a:latin typeface="Proxima Nova"/>
                          <a:ea typeface="Proxima Nova"/>
                          <a:cs typeface="Proxima Nova"/>
                          <a:sym typeface="Proxima Nova"/>
                        </a:rPr>
                        <a:t>8.45</a:t>
                      </a:r>
                    </a:p>
                  </a:txBody>
                  <a:tcPr marL="91425" marR="91425" marT="91425" marB="91425"/>
                </a:tc>
              </a:tr>
              <a:tr h="393175">
                <a:tc>
                  <a:txBody>
                    <a:bodyPr/>
                    <a:lstStyle/>
                    <a:p>
                      <a:pPr lvl="0">
                        <a:spcBef>
                          <a:spcPts val="0"/>
                        </a:spcBef>
                        <a:buNone/>
                      </a:pPr>
                      <a:r>
                        <a:rPr lang="en">
                          <a:latin typeface="Proxima Nova"/>
                          <a:ea typeface="Proxima Nova"/>
                          <a:cs typeface="Proxima Nova"/>
                          <a:sym typeface="Proxima Nova"/>
                        </a:rPr>
                        <a:t>Listen to another person’s perspective on an issue</a:t>
                      </a:r>
                    </a:p>
                  </a:txBody>
                  <a:tcPr marL="91425" marR="91425" marT="91425" marB="91425"/>
                </a:tc>
                <a:tc>
                  <a:txBody>
                    <a:bodyPr/>
                    <a:lstStyle/>
                    <a:p>
                      <a:pPr lvl="0">
                        <a:spcBef>
                          <a:spcPts val="0"/>
                        </a:spcBef>
                        <a:buNone/>
                      </a:pPr>
                      <a:r>
                        <a:rPr lang="en">
                          <a:latin typeface="Proxima Nova"/>
                          <a:ea typeface="Proxima Nova"/>
                          <a:cs typeface="Proxima Nova"/>
                          <a:sym typeface="Proxima Nova"/>
                        </a:rPr>
                        <a:t>9.09</a:t>
                      </a:r>
                    </a:p>
                  </a:txBody>
                  <a:tcPr marL="91425" marR="91425" marT="91425" marB="91425"/>
                </a:tc>
              </a:tr>
              <a:tr h="393175">
                <a:tc>
                  <a:txBody>
                    <a:bodyPr/>
                    <a:lstStyle/>
                    <a:p>
                      <a:pPr lvl="0">
                        <a:spcBef>
                          <a:spcPts val="0"/>
                        </a:spcBef>
                        <a:buNone/>
                      </a:pPr>
                      <a:r>
                        <a:rPr lang="en">
                          <a:latin typeface="Proxima Nova"/>
                          <a:ea typeface="Proxima Nova"/>
                          <a:cs typeface="Proxima Nova"/>
                          <a:sym typeface="Proxima Nova"/>
                        </a:rPr>
                        <a:t>Provide support for the comments I make about an issue</a:t>
                      </a:r>
                    </a:p>
                  </a:txBody>
                  <a:tcPr marL="91425" marR="91425" marT="91425" marB="91425"/>
                </a:tc>
                <a:tc>
                  <a:txBody>
                    <a:bodyPr/>
                    <a:lstStyle/>
                    <a:p>
                      <a:pPr lvl="0">
                        <a:spcBef>
                          <a:spcPts val="0"/>
                        </a:spcBef>
                        <a:buNone/>
                      </a:pPr>
                      <a:r>
                        <a:rPr lang="en">
                          <a:latin typeface="Proxima Nova"/>
                          <a:ea typeface="Proxima Nova"/>
                          <a:cs typeface="Proxima Nova"/>
                          <a:sym typeface="Proxima Nova"/>
                        </a:rPr>
                        <a:t>8.21</a:t>
                      </a:r>
                    </a:p>
                  </a:txBody>
                  <a:tcPr marL="91425" marR="91425" marT="91425" marB="91425"/>
                </a:tc>
              </a:tr>
              <a:tr h="393175">
                <a:tc>
                  <a:txBody>
                    <a:bodyPr/>
                    <a:lstStyle/>
                    <a:p>
                      <a:pPr lvl="0">
                        <a:spcBef>
                          <a:spcPts val="0"/>
                        </a:spcBef>
                        <a:buNone/>
                      </a:pPr>
                      <a:r>
                        <a:rPr lang="en">
                          <a:latin typeface="Proxima Nova"/>
                          <a:ea typeface="Proxima Nova"/>
                          <a:cs typeface="Proxima Nova"/>
                          <a:sym typeface="Proxima Nova"/>
                        </a:rPr>
                        <a:t>Use ideas from other people in the group to make a professional decision</a:t>
                      </a:r>
                    </a:p>
                  </a:txBody>
                  <a:tcPr marL="91425" marR="91425" marT="91425" marB="91425"/>
                </a:tc>
                <a:tc>
                  <a:txBody>
                    <a:bodyPr/>
                    <a:lstStyle/>
                    <a:p>
                      <a:pPr lvl="0">
                        <a:spcBef>
                          <a:spcPts val="0"/>
                        </a:spcBef>
                        <a:buNone/>
                      </a:pPr>
                      <a:r>
                        <a:rPr lang="en">
                          <a:latin typeface="Proxima Nova"/>
                          <a:ea typeface="Proxima Nova"/>
                          <a:cs typeface="Proxima Nova"/>
                          <a:sym typeface="Proxima Nova"/>
                        </a:rPr>
                        <a:t>8.44</a:t>
                      </a:r>
                    </a:p>
                  </a:txBody>
                  <a:tcPr marL="91425" marR="91425" marT="91425" marB="91425"/>
                </a:tc>
              </a:tr>
              <a:tr h="393175">
                <a:tc>
                  <a:txBody>
                    <a:bodyPr/>
                    <a:lstStyle/>
                    <a:p>
                      <a:pPr lvl="0">
                        <a:spcBef>
                          <a:spcPts val="0"/>
                        </a:spcBef>
                        <a:buNone/>
                      </a:pPr>
                      <a:r>
                        <a:rPr lang="en" dirty="0">
                          <a:latin typeface="Proxima Nova"/>
                          <a:ea typeface="Proxima Nova"/>
                          <a:cs typeface="Proxima Nova"/>
                          <a:sym typeface="Proxima Nova"/>
                        </a:rPr>
                        <a:t>To make eye contact with my peers during a meeting</a:t>
                      </a:r>
                    </a:p>
                  </a:txBody>
                  <a:tcPr marL="91425" marR="91425" marT="91425" marB="91425"/>
                </a:tc>
                <a:tc>
                  <a:txBody>
                    <a:bodyPr/>
                    <a:lstStyle/>
                    <a:p>
                      <a:pPr lvl="0">
                        <a:spcBef>
                          <a:spcPts val="0"/>
                        </a:spcBef>
                        <a:buNone/>
                      </a:pPr>
                      <a:r>
                        <a:rPr lang="en" dirty="0">
                          <a:latin typeface="Proxima Nova"/>
                          <a:ea typeface="Proxima Nova"/>
                          <a:cs typeface="Proxima Nova"/>
                          <a:sym typeface="Proxima Nova"/>
                        </a:rPr>
                        <a:t>8.67</a:t>
                      </a:r>
                    </a:p>
                  </a:txBody>
                  <a:tcPr marL="91425" marR="91425" marT="91425" marB="91425"/>
                </a:tc>
              </a:tr>
            </a:tbl>
          </a:graphicData>
        </a:graphic>
      </p:graphicFrame>
      <p:pic>
        <p:nvPicPr>
          <p:cNvPr id="6" name="Picture 5"/>
          <p:cNvPicPr>
            <a:picLocks noChangeAspect="1"/>
          </p:cNvPicPr>
          <p:nvPr/>
        </p:nvPicPr>
        <p:blipFill>
          <a:blip r:embed="rId3"/>
          <a:stretch>
            <a:fillRect/>
          </a:stretch>
        </p:blipFill>
        <p:spPr>
          <a:xfrm>
            <a:off x="5912035" y="4050274"/>
            <a:ext cx="2295691" cy="9972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graphicFrame>
        <p:nvGraphicFramePr>
          <p:cNvPr id="4" name="Diagram 3"/>
          <p:cNvGraphicFramePr/>
          <p:nvPr>
            <p:extLst>
              <p:ext uri="{D42A27DB-BD31-4B8C-83A1-F6EECF244321}">
                <p14:modId xmlns:p14="http://schemas.microsoft.com/office/powerpoint/2010/main" val="1285394865"/>
              </p:ext>
            </p:extLst>
          </p:nvPr>
        </p:nvGraphicFramePr>
        <p:xfrm>
          <a:off x="1615187" y="1282406"/>
          <a:ext cx="5745889" cy="361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3135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700" y="252625"/>
            <a:ext cx="8520600" cy="572700"/>
          </a:xfrm>
        </p:spPr>
        <p:txBody>
          <a:bodyPr>
            <a:noAutofit/>
          </a:bodyPr>
          <a:lstStyle/>
          <a:p>
            <a:r>
              <a:rPr lang="en-US" sz="3600" dirty="0" smtClean="0"/>
              <a:t>References &amp; Image Citations</a:t>
            </a:r>
            <a:endParaRPr lang="en-US" sz="3600" dirty="0"/>
          </a:p>
        </p:txBody>
      </p:sp>
      <p:sp>
        <p:nvSpPr>
          <p:cNvPr id="3" name="Text Placeholder 2"/>
          <p:cNvSpPr>
            <a:spLocks noGrp="1"/>
          </p:cNvSpPr>
          <p:nvPr>
            <p:ph type="body" idx="1"/>
          </p:nvPr>
        </p:nvSpPr>
        <p:spPr>
          <a:xfrm>
            <a:off x="311700" y="825324"/>
            <a:ext cx="8520600" cy="4318175"/>
          </a:xfrm>
        </p:spPr>
        <p:txBody>
          <a:bodyPr>
            <a:noAutofit/>
          </a:bodyPr>
          <a:lstStyle/>
          <a:p>
            <a:pPr>
              <a:spcAft>
                <a:spcPts val="0"/>
              </a:spcAft>
            </a:pPr>
            <a:r>
              <a:rPr lang="en-US" sz="950" dirty="0" smtClean="0">
                <a:solidFill>
                  <a:srgbClr val="202729"/>
                </a:solidFill>
              </a:rPr>
              <a:t>References</a:t>
            </a:r>
          </a:p>
          <a:p>
            <a:pPr marL="171450" indent="-171450">
              <a:spcAft>
                <a:spcPts val="0"/>
              </a:spcAft>
              <a:buFont typeface="Arial"/>
              <a:buChar char="•"/>
            </a:pPr>
            <a:r>
              <a:rPr lang="en-US" sz="950" dirty="0"/>
              <a:t>Association of American Colleges &amp; Universities (2008). </a:t>
            </a:r>
            <a:r>
              <a:rPr lang="en-US" sz="950" i="1" dirty="0"/>
              <a:t>College learning for the new global century. </a:t>
            </a:r>
            <a:r>
              <a:rPr lang="en-US" sz="950" dirty="0"/>
              <a:t>Washington, DC. Retrieved from https://secure.aacu.org/AACU/PDF/GlobalCentury_ExecSum_3.</a:t>
            </a:r>
            <a:r>
              <a:rPr lang="en-US" sz="950" dirty="0" smtClean="0"/>
              <a:t>pdf</a:t>
            </a:r>
          </a:p>
          <a:p>
            <a:pPr marL="171450" indent="-171450">
              <a:spcAft>
                <a:spcPts val="0"/>
              </a:spcAft>
              <a:buFont typeface="Arial"/>
              <a:buChar char="•"/>
            </a:pPr>
            <a:r>
              <a:rPr lang="en-US" sz="950" dirty="0"/>
              <a:t>Bandura, A. (2006). Guide for constructing self-efficacy scales. In F. Pajares and T. Urdan </a:t>
            </a:r>
            <a:r>
              <a:rPr lang="en-US" sz="950" dirty="0" smtClean="0"/>
              <a:t>(</a:t>
            </a:r>
            <a:r>
              <a:rPr lang="en-US" sz="950" dirty="0"/>
              <a:t>Eds.), Adolescence in education: Self-efficacy beliefs of adolescents, (Vol. 5, pp. 307</a:t>
            </a:r>
            <a:r>
              <a:rPr lang="en-US" sz="950" dirty="0" smtClean="0"/>
              <a:t>-337</a:t>
            </a:r>
            <a:r>
              <a:rPr lang="en-US" sz="950" dirty="0"/>
              <a:t>). Information Age Publishing: Greenwich, CT.   </a:t>
            </a:r>
          </a:p>
          <a:p>
            <a:pPr marL="171450" indent="-171450">
              <a:spcAft>
                <a:spcPts val="0"/>
              </a:spcAft>
              <a:buFont typeface="Arial"/>
              <a:buChar char="•"/>
            </a:pPr>
            <a:r>
              <a:rPr lang="en-US" sz="950" dirty="0" smtClean="0"/>
              <a:t>National </a:t>
            </a:r>
            <a:r>
              <a:rPr lang="en-US" sz="950" dirty="0"/>
              <a:t>Association of Colleges and Employers (2016). </a:t>
            </a:r>
            <a:r>
              <a:rPr lang="en-US" sz="950" i="1" dirty="0"/>
              <a:t>Job outlook 2016</a:t>
            </a:r>
            <a:r>
              <a:rPr lang="en-US" sz="950" dirty="0"/>
              <a:t>. Bethlehem, PA. Retrieved from http://www.naceweb.org/job-outlook/index.aspx</a:t>
            </a:r>
          </a:p>
          <a:p>
            <a:pPr marL="171450" indent="-171450">
              <a:spcAft>
                <a:spcPts val="0"/>
              </a:spcAft>
              <a:buFont typeface="Arial"/>
              <a:buChar char="•"/>
            </a:pPr>
            <a:r>
              <a:rPr lang="en-US" sz="950" dirty="0" smtClean="0"/>
              <a:t>Peter </a:t>
            </a:r>
            <a:r>
              <a:rPr lang="en-US" sz="950" dirty="0"/>
              <a:t>D. Hart Research Associates (2008). </a:t>
            </a:r>
            <a:r>
              <a:rPr lang="en-US" sz="950" i="1" dirty="0"/>
              <a:t>How should colleges assess and improve student learning? </a:t>
            </a:r>
            <a:r>
              <a:rPr lang="en-US" sz="950" dirty="0"/>
              <a:t>Retrieved from https://www.aacu.org/sites/default/files/files/LEAP/</a:t>
            </a:r>
            <a:r>
              <a:rPr lang="en-US" sz="950" dirty="0" smtClean="0"/>
              <a:t>2008_Business_Leader_Poll.pdf</a:t>
            </a:r>
            <a:endParaRPr lang="en-US" sz="950" dirty="0"/>
          </a:p>
          <a:p>
            <a:pPr marL="171450" indent="-171450">
              <a:spcAft>
                <a:spcPts val="0"/>
              </a:spcAft>
              <a:buFont typeface="Arial"/>
              <a:buChar char="•"/>
            </a:pPr>
            <a:r>
              <a:rPr lang="en-US" sz="950" dirty="0" smtClean="0"/>
              <a:t>Rotgans</a:t>
            </a:r>
            <a:r>
              <a:rPr lang="en-US" sz="950" dirty="0"/>
              <a:t>, J.I. &amp; Schmidt, H.G. (2011). Cognitive engagement in the problem-based learning </a:t>
            </a:r>
            <a:r>
              <a:rPr lang="en-US" sz="950" dirty="0" smtClean="0"/>
              <a:t>classroom</a:t>
            </a:r>
            <a:r>
              <a:rPr lang="en-US" sz="950" dirty="0"/>
              <a:t>. Advances in Health Sciences Education, 16, 464-479. </a:t>
            </a:r>
          </a:p>
          <a:p>
            <a:pPr>
              <a:spcAft>
                <a:spcPts val="0"/>
              </a:spcAft>
            </a:pPr>
            <a:endParaRPr lang="en-US" sz="950" dirty="0" smtClean="0"/>
          </a:p>
          <a:p>
            <a:pPr>
              <a:spcAft>
                <a:spcPts val="0"/>
              </a:spcAft>
            </a:pPr>
            <a:r>
              <a:rPr lang="en-US" sz="950" dirty="0" smtClean="0"/>
              <a:t>Image Citations</a:t>
            </a:r>
          </a:p>
          <a:p>
            <a:pPr lvl="0">
              <a:spcAft>
                <a:spcPts val="0"/>
              </a:spcAft>
            </a:pPr>
            <a:r>
              <a:rPr lang="en-US" sz="950" dirty="0">
                <a:solidFill>
                  <a:schemeClr val="tx1"/>
                </a:solidFill>
                <a:hlinkClick r:id="rId3"/>
              </a:rPr>
              <a:t>Slide </a:t>
            </a:r>
            <a:r>
              <a:rPr lang="en-US" sz="950" dirty="0" smtClean="0">
                <a:solidFill>
                  <a:schemeClr val="tx1"/>
                </a:solidFill>
                <a:hlinkClick r:id="rId3"/>
              </a:rPr>
              <a:t>1</a:t>
            </a:r>
            <a:r>
              <a:rPr lang="en-US" sz="950" dirty="0">
                <a:solidFill>
                  <a:schemeClr val="tx1"/>
                </a:solidFill>
                <a:hlinkClick r:id="rId3"/>
              </a:rPr>
              <a:t>: http://volumeone.org/uploads/image/event/129/945/129945/header_giant/129945_60212_714_sales_conference.jpg</a:t>
            </a:r>
            <a:endParaRPr lang="en-US" sz="950" dirty="0" smtClean="0">
              <a:solidFill>
                <a:schemeClr val="tx1"/>
              </a:solidFill>
              <a:hlinkClick r:id="rId3"/>
            </a:endParaRPr>
          </a:p>
          <a:p>
            <a:pPr lvl="0">
              <a:spcAft>
                <a:spcPts val="0"/>
              </a:spcAft>
            </a:pPr>
            <a:r>
              <a:rPr lang="en-US" sz="950" dirty="0" smtClean="0">
                <a:solidFill>
                  <a:schemeClr val="tx1"/>
                </a:solidFill>
                <a:hlinkClick r:id="rId3"/>
              </a:rPr>
              <a:t>Slide </a:t>
            </a:r>
            <a:r>
              <a:rPr lang="en-US" sz="950" dirty="0">
                <a:solidFill>
                  <a:schemeClr val="tx1"/>
                </a:solidFill>
                <a:hlinkClick r:id="rId3"/>
              </a:rPr>
              <a:t>2: </a:t>
            </a:r>
            <a:r>
              <a:rPr lang="en" sz="950" dirty="0">
                <a:solidFill>
                  <a:schemeClr val="tx1"/>
                </a:solidFill>
                <a:hlinkClick r:id="rId3"/>
              </a:rPr>
              <a:t>http://careerservices.erau.edu/wp-content/uploads/2016/04/NACE-logo.png</a:t>
            </a:r>
          </a:p>
          <a:p>
            <a:pPr lvl="0">
              <a:spcAft>
                <a:spcPts val="0"/>
              </a:spcAft>
            </a:pPr>
            <a:r>
              <a:rPr lang="en-US" sz="950" dirty="0">
                <a:solidFill>
                  <a:schemeClr val="tx1"/>
                </a:solidFill>
                <a:hlinkClick r:id="rId4"/>
              </a:rPr>
              <a:t>Slide 3: </a:t>
            </a:r>
            <a:r>
              <a:rPr lang="en" sz="950" dirty="0">
                <a:solidFill>
                  <a:schemeClr val="tx1"/>
                </a:solidFill>
                <a:hlinkClick r:id="rId4"/>
              </a:rPr>
              <a:t>https://www1.taskstream.com/wp-content/uploads/2015/03/AACU-LOgo.jpg</a:t>
            </a:r>
          </a:p>
          <a:p>
            <a:pPr lvl="0">
              <a:spcAft>
                <a:spcPts val="0"/>
              </a:spcAft>
            </a:pPr>
            <a:r>
              <a:rPr lang="en-US" sz="950" dirty="0">
                <a:solidFill>
                  <a:srgbClr val="0000FF"/>
                </a:solidFill>
              </a:rPr>
              <a:t>Slide 4:</a:t>
            </a:r>
            <a:r>
              <a:rPr lang="en-US" sz="950" dirty="0">
                <a:solidFill>
                  <a:schemeClr val="tx1"/>
                </a:solidFill>
              </a:rPr>
              <a:t> </a:t>
            </a:r>
            <a:r>
              <a:rPr lang="en" sz="950" dirty="0">
                <a:solidFill>
                  <a:schemeClr val="tx1"/>
                </a:solidFill>
                <a:hlinkClick r:id="rId5"/>
              </a:rPr>
              <a:t>http://tusiimeschool.com/main/wp-content/uploads/2015/03/staff-Meeting.jpg</a:t>
            </a:r>
            <a:endParaRPr lang="en-US" sz="950" dirty="0">
              <a:solidFill>
                <a:schemeClr val="tx1"/>
              </a:solidFill>
            </a:endParaRPr>
          </a:p>
          <a:p>
            <a:pPr lvl="0">
              <a:spcAft>
                <a:spcPts val="0"/>
              </a:spcAft>
            </a:pPr>
            <a:r>
              <a:rPr lang="en" sz="950" dirty="0" smtClean="0">
                <a:solidFill>
                  <a:schemeClr val="tx1"/>
                </a:solidFill>
                <a:hlinkClick r:id="rId6"/>
              </a:rPr>
              <a:t>Slide 7</a:t>
            </a:r>
            <a:r>
              <a:rPr lang="en-US" sz="950" dirty="0" smtClean="0">
                <a:solidFill>
                  <a:schemeClr val="tx1"/>
                </a:solidFill>
              </a:rPr>
              <a:t>: </a:t>
            </a:r>
            <a:r>
              <a:rPr lang="en" sz="950" dirty="0" smtClean="0">
                <a:solidFill>
                  <a:schemeClr val="tx1"/>
                </a:solidFill>
                <a:hlinkClick r:id="rId7"/>
              </a:rPr>
              <a:t>http</a:t>
            </a:r>
            <a:r>
              <a:rPr lang="en" sz="950" dirty="0">
                <a:solidFill>
                  <a:schemeClr val="tx1"/>
                </a:solidFill>
                <a:hlinkClick r:id="rId7"/>
              </a:rPr>
              <a:t>://worldsoccertalk.com/wp-content/uploads/2016/02/usa-womens-team-world-cup-</a:t>
            </a:r>
            <a:r>
              <a:rPr lang="en" sz="950" dirty="0" smtClean="0">
                <a:solidFill>
                  <a:schemeClr val="tx1"/>
                </a:solidFill>
                <a:hlinkClick r:id="rId7"/>
              </a:rPr>
              <a:t>winners.jpg</a:t>
            </a:r>
            <a:endParaRPr lang="en" sz="950" dirty="0" smtClean="0">
              <a:solidFill>
                <a:schemeClr val="tx1"/>
              </a:solidFill>
            </a:endParaRPr>
          </a:p>
          <a:p>
            <a:pPr lvl="0">
              <a:spcAft>
                <a:spcPts val="0"/>
              </a:spcAft>
            </a:pPr>
            <a:r>
              <a:rPr lang="en-US" sz="950" dirty="0" smtClean="0">
                <a:solidFill>
                  <a:schemeClr val="tx1"/>
                </a:solidFill>
                <a:hlinkClick r:id="rId8"/>
              </a:rPr>
              <a:t>Slide </a:t>
            </a:r>
            <a:r>
              <a:rPr lang="en-US" sz="950" dirty="0">
                <a:solidFill>
                  <a:schemeClr val="tx1"/>
                </a:solidFill>
                <a:hlinkClick r:id="rId8"/>
              </a:rPr>
              <a:t>8: </a:t>
            </a:r>
            <a:r>
              <a:rPr lang="en-US" sz="950" dirty="0">
                <a:solidFill>
                  <a:schemeClr val="tx1"/>
                </a:solidFill>
                <a:hlinkClick r:id="rId9"/>
              </a:rPr>
              <a:t>http://columbusfamilyadventures.com/wp-content/uploads/wow-slider-plugin/49/images/wickliff_playground_1.</a:t>
            </a:r>
            <a:r>
              <a:rPr lang="en-US" sz="950" dirty="0" smtClean="0">
                <a:solidFill>
                  <a:schemeClr val="tx1"/>
                </a:solidFill>
                <a:hlinkClick r:id="rId9"/>
              </a:rPr>
              <a:t>jpg</a:t>
            </a:r>
            <a:endParaRPr lang="en-US" sz="950" dirty="0" smtClean="0">
              <a:solidFill>
                <a:schemeClr val="tx1"/>
              </a:solidFill>
            </a:endParaRPr>
          </a:p>
          <a:p>
            <a:pPr lvl="0">
              <a:spcAft>
                <a:spcPts val="0"/>
              </a:spcAft>
            </a:pPr>
            <a:r>
              <a:rPr lang="en-US" sz="950" dirty="0" smtClean="0">
                <a:solidFill>
                  <a:schemeClr val="tx1"/>
                </a:solidFill>
                <a:hlinkClick r:id="rId10"/>
              </a:rPr>
              <a:t>Slide </a:t>
            </a:r>
            <a:r>
              <a:rPr lang="en-US" sz="950" dirty="0" smtClean="0">
                <a:solidFill>
                  <a:schemeClr val="tx1"/>
                </a:solidFill>
                <a:hlinkClick r:id="rId10"/>
              </a:rPr>
              <a:t>9: http</a:t>
            </a:r>
            <a:r>
              <a:rPr lang="en-US" sz="950" dirty="0">
                <a:solidFill>
                  <a:schemeClr val="tx1"/>
                </a:solidFill>
                <a:hlinkClick r:id="rId10"/>
              </a:rPr>
              <a:t>://www.yorktowne.com/images/jqg_14175823151.</a:t>
            </a:r>
            <a:r>
              <a:rPr lang="en-US" sz="950" dirty="0" smtClean="0">
                <a:solidFill>
                  <a:schemeClr val="tx1"/>
                </a:solidFill>
                <a:hlinkClick r:id="rId10"/>
              </a:rPr>
              <a:t>jpg</a:t>
            </a:r>
          </a:p>
          <a:p>
            <a:pPr lvl="0">
              <a:spcAft>
                <a:spcPts val="0"/>
              </a:spcAft>
            </a:pPr>
            <a:r>
              <a:rPr lang="en-US" sz="950" dirty="0" smtClean="0">
                <a:solidFill>
                  <a:schemeClr val="tx1"/>
                </a:solidFill>
                <a:hlinkClick r:id="rId10"/>
              </a:rPr>
              <a:t>Slide </a:t>
            </a:r>
            <a:r>
              <a:rPr lang="en-US" sz="950" dirty="0" smtClean="0">
                <a:solidFill>
                  <a:schemeClr val="tx1"/>
                </a:solidFill>
                <a:hlinkClick r:id="rId10"/>
              </a:rPr>
              <a:t>10, 11, 12: </a:t>
            </a:r>
            <a:r>
              <a:rPr lang="en-US" sz="950" dirty="0">
                <a:solidFill>
                  <a:schemeClr val="tx1"/>
                </a:solidFill>
                <a:hlinkClick r:id="rId10"/>
              </a:rPr>
              <a:t>https://www.docebo.com/wp-content/uploads/2015/09/10-engaging-elearning-</a:t>
            </a:r>
            <a:r>
              <a:rPr lang="en-US" sz="950" dirty="0" smtClean="0">
                <a:solidFill>
                  <a:schemeClr val="tx1"/>
                </a:solidFill>
                <a:hlinkClick r:id="rId10"/>
              </a:rPr>
              <a:t>strategies.jpg</a:t>
            </a:r>
            <a:endParaRPr lang="en-US" sz="950" dirty="0">
              <a:solidFill>
                <a:schemeClr val="tx1"/>
              </a:solidFill>
              <a:hlinkClick r:id="rId10"/>
            </a:endParaRPr>
          </a:p>
        </p:txBody>
      </p:sp>
    </p:spTree>
    <p:extLst>
      <p:ext uri="{BB962C8B-B14F-4D97-AF65-F5344CB8AC3E}">
        <p14:creationId xmlns:p14="http://schemas.microsoft.com/office/powerpoint/2010/main" val="24362052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600" dirty="0"/>
              <a:t>Why this activity? </a:t>
            </a:r>
          </a:p>
          <a:p>
            <a:pPr lvl="0">
              <a:spcBef>
                <a:spcPts val="0"/>
              </a:spcBef>
              <a:buNone/>
            </a:pPr>
            <a:endParaRPr dirty="0"/>
          </a:p>
        </p:txBody>
      </p:sp>
      <p:graphicFrame>
        <p:nvGraphicFramePr>
          <p:cNvPr id="114" name="Shape 114"/>
          <p:cNvGraphicFramePr/>
          <p:nvPr>
            <p:extLst>
              <p:ext uri="{D42A27DB-BD31-4B8C-83A1-F6EECF244321}">
                <p14:modId xmlns:p14="http://schemas.microsoft.com/office/powerpoint/2010/main" val="3691039146"/>
              </p:ext>
            </p:extLst>
          </p:nvPr>
        </p:nvGraphicFramePr>
        <p:xfrm>
          <a:off x="492861" y="1215275"/>
          <a:ext cx="8202904" cy="3200189"/>
        </p:xfrm>
        <a:graphic>
          <a:graphicData uri="http://schemas.openxmlformats.org/drawingml/2006/table">
            <a:tbl>
              <a:tblPr>
                <a:noFill/>
                <a:tableStyleId>{2D74E056-DA60-490C-80C0-58D7FA22EADE}</a:tableStyleId>
              </a:tblPr>
              <a:tblGrid>
                <a:gridCol w="5827257"/>
                <a:gridCol w="2375647"/>
              </a:tblGrid>
              <a:tr h="381000">
                <a:tc>
                  <a:txBody>
                    <a:bodyPr/>
                    <a:lstStyle/>
                    <a:p>
                      <a:pPr lvl="0">
                        <a:spcBef>
                          <a:spcPts val="0"/>
                        </a:spcBef>
                        <a:buNone/>
                      </a:pPr>
                      <a:r>
                        <a:rPr lang="en" b="1" dirty="0"/>
                        <a:t>Skill/Quality</a:t>
                      </a:r>
                    </a:p>
                  </a:txBody>
                  <a:tcPr marL="91425" marR="91425" marT="91425" marB="91425">
                    <a:solidFill>
                      <a:schemeClr val="bg1"/>
                    </a:solidFill>
                  </a:tcPr>
                </a:tc>
                <a:tc>
                  <a:txBody>
                    <a:bodyPr/>
                    <a:lstStyle/>
                    <a:p>
                      <a:pPr lvl="0">
                        <a:spcBef>
                          <a:spcPts val="0"/>
                        </a:spcBef>
                        <a:buNone/>
                      </a:pPr>
                      <a:r>
                        <a:rPr lang="en" b="1"/>
                        <a:t>Weighted Average Rating (Ranking)</a:t>
                      </a:r>
                    </a:p>
                  </a:txBody>
                  <a:tcPr marL="91425" marR="91425" marT="91425" marB="91425">
                    <a:solidFill>
                      <a:schemeClr val="bg1"/>
                    </a:solidFill>
                  </a:tcPr>
                </a:tc>
              </a:tr>
              <a:tr h="381000">
                <a:tc>
                  <a:txBody>
                    <a:bodyPr/>
                    <a:lstStyle/>
                    <a:p>
                      <a:pPr lvl="0">
                        <a:spcBef>
                          <a:spcPts val="0"/>
                        </a:spcBef>
                        <a:buNone/>
                      </a:pPr>
                      <a:r>
                        <a:rPr lang="en" dirty="0"/>
                        <a:t>Ability to verbally communicate with persons inside and outside the organization</a:t>
                      </a:r>
                    </a:p>
                  </a:txBody>
                  <a:tcPr marL="91425" marR="91425" marT="91425" marB="91425">
                    <a:solidFill>
                      <a:schemeClr val="bg1"/>
                    </a:solidFill>
                  </a:tcPr>
                </a:tc>
                <a:tc>
                  <a:txBody>
                    <a:bodyPr/>
                    <a:lstStyle/>
                    <a:p>
                      <a:pPr lvl="0">
                        <a:spcBef>
                          <a:spcPts val="0"/>
                        </a:spcBef>
                        <a:buNone/>
                      </a:pPr>
                      <a:r>
                        <a:rPr lang="en" dirty="0"/>
                        <a:t>4.63 (1)</a:t>
                      </a:r>
                    </a:p>
                  </a:txBody>
                  <a:tcPr marL="91425" marR="91425" marT="91425" marB="91425">
                    <a:solidFill>
                      <a:schemeClr val="bg1"/>
                    </a:solidFill>
                  </a:tcPr>
                </a:tc>
              </a:tr>
              <a:tr h="381000">
                <a:tc>
                  <a:txBody>
                    <a:bodyPr/>
                    <a:lstStyle/>
                    <a:p>
                      <a:pPr lvl="0">
                        <a:spcBef>
                          <a:spcPts val="0"/>
                        </a:spcBef>
                        <a:buNone/>
                      </a:pPr>
                      <a:r>
                        <a:rPr lang="en"/>
                        <a:t>Ability to work in a team structure</a:t>
                      </a:r>
                    </a:p>
                  </a:txBody>
                  <a:tcPr marL="91425" marR="91425" marT="91425" marB="91425">
                    <a:solidFill>
                      <a:schemeClr val="bg1"/>
                    </a:solidFill>
                  </a:tcPr>
                </a:tc>
                <a:tc>
                  <a:txBody>
                    <a:bodyPr/>
                    <a:lstStyle/>
                    <a:p>
                      <a:pPr lvl="0">
                        <a:spcBef>
                          <a:spcPts val="0"/>
                        </a:spcBef>
                        <a:buNone/>
                      </a:pPr>
                      <a:r>
                        <a:rPr lang="en" dirty="0"/>
                        <a:t>4.62 (2)</a:t>
                      </a:r>
                    </a:p>
                  </a:txBody>
                  <a:tcPr marL="91425" marR="91425" marT="91425" marB="91425">
                    <a:solidFill>
                      <a:schemeClr val="bg1"/>
                    </a:solidFill>
                  </a:tcPr>
                </a:tc>
              </a:tr>
              <a:tr h="381000">
                <a:tc>
                  <a:txBody>
                    <a:bodyPr/>
                    <a:lstStyle/>
                    <a:p>
                      <a:pPr lvl="0">
                        <a:spcBef>
                          <a:spcPts val="0"/>
                        </a:spcBef>
                        <a:buNone/>
                      </a:pPr>
                      <a:r>
                        <a:rPr lang="en"/>
                        <a:t>Ability to make decisions and solve problems</a:t>
                      </a:r>
                    </a:p>
                  </a:txBody>
                  <a:tcPr marL="91425" marR="91425" marT="91425" marB="91425">
                    <a:solidFill>
                      <a:schemeClr val="bg1"/>
                    </a:solidFill>
                  </a:tcPr>
                </a:tc>
                <a:tc>
                  <a:txBody>
                    <a:bodyPr/>
                    <a:lstStyle/>
                    <a:p>
                      <a:pPr lvl="0">
                        <a:spcBef>
                          <a:spcPts val="0"/>
                        </a:spcBef>
                        <a:buNone/>
                      </a:pPr>
                      <a:r>
                        <a:rPr lang="en" dirty="0"/>
                        <a:t>4.49 (3)</a:t>
                      </a:r>
                    </a:p>
                  </a:txBody>
                  <a:tcPr marL="91425" marR="91425" marT="91425" marB="91425">
                    <a:solidFill>
                      <a:schemeClr val="bg1"/>
                    </a:solidFill>
                  </a:tcPr>
                </a:tc>
              </a:tr>
              <a:tr h="381000">
                <a:tc>
                  <a:txBody>
                    <a:bodyPr/>
                    <a:lstStyle/>
                    <a:p>
                      <a:pPr lvl="0" rtl="0">
                        <a:spcBef>
                          <a:spcPts val="0"/>
                        </a:spcBef>
                        <a:buNone/>
                      </a:pPr>
                      <a:r>
                        <a:rPr lang="en" dirty="0"/>
                        <a:t>Ability to obtain and process information</a:t>
                      </a:r>
                    </a:p>
                  </a:txBody>
                  <a:tcPr marL="91425" marR="91425" marT="91425" marB="91425">
                    <a:solidFill>
                      <a:schemeClr val="bg1"/>
                    </a:solidFill>
                  </a:tcPr>
                </a:tc>
                <a:tc>
                  <a:txBody>
                    <a:bodyPr/>
                    <a:lstStyle/>
                    <a:p>
                      <a:pPr lvl="0" rtl="0">
                        <a:spcBef>
                          <a:spcPts val="0"/>
                        </a:spcBef>
                        <a:buNone/>
                      </a:pPr>
                      <a:r>
                        <a:rPr lang="en" dirty="0"/>
                        <a:t>4.34 (5)</a:t>
                      </a:r>
                    </a:p>
                  </a:txBody>
                  <a:tcPr marL="91425" marR="91425" marT="91425" marB="91425">
                    <a:solidFill>
                      <a:schemeClr val="bg1"/>
                    </a:solidFill>
                  </a:tcPr>
                </a:tc>
              </a:tr>
              <a:tr h="381000">
                <a:tc>
                  <a:txBody>
                    <a:bodyPr/>
                    <a:lstStyle/>
                    <a:p>
                      <a:pPr lvl="0" rtl="0">
                        <a:spcBef>
                          <a:spcPts val="0"/>
                        </a:spcBef>
                        <a:buNone/>
                      </a:pPr>
                      <a:r>
                        <a:rPr lang="en"/>
                        <a:t>Technical knowledge related to the job</a:t>
                      </a:r>
                    </a:p>
                  </a:txBody>
                  <a:tcPr marL="91425" marR="91425" marT="91425" marB="91425">
                    <a:solidFill>
                      <a:schemeClr val="bg1"/>
                    </a:solidFill>
                  </a:tcPr>
                </a:tc>
                <a:tc>
                  <a:txBody>
                    <a:bodyPr/>
                    <a:lstStyle/>
                    <a:p>
                      <a:pPr lvl="0" rtl="0">
                        <a:spcBef>
                          <a:spcPts val="0"/>
                        </a:spcBef>
                        <a:buNone/>
                      </a:pPr>
                      <a:r>
                        <a:rPr lang="en" dirty="0"/>
                        <a:t>3.99 (7)</a:t>
                      </a:r>
                    </a:p>
                  </a:txBody>
                  <a:tcPr marL="91425" marR="91425" marT="91425" marB="91425">
                    <a:solidFill>
                      <a:schemeClr val="bg1"/>
                    </a:solidFill>
                  </a:tcPr>
                </a:tc>
              </a:tr>
              <a:tr h="381000">
                <a:tc>
                  <a:txBody>
                    <a:bodyPr/>
                    <a:lstStyle/>
                    <a:p>
                      <a:pPr lvl="0" rtl="0">
                        <a:spcBef>
                          <a:spcPts val="0"/>
                        </a:spcBef>
                        <a:buNone/>
                      </a:pPr>
                      <a:r>
                        <a:rPr lang="en"/>
                        <a:t>Ability to sell or influence others</a:t>
                      </a:r>
                    </a:p>
                  </a:txBody>
                  <a:tcPr marL="91425" marR="91425" marT="91425" marB="91425">
                    <a:solidFill>
                      <a:schemeClr val="bg1"/>
                    </a:solidFill>
                  </a:tcPr>
                </a:tc>
                <a:tc>
                  <a:txBody>
                    <a:bodyPr/>
                    <a:lstStyle/>
                    <a:p>
                      <a:pPr lvl="0" rtl="0">
                        <a:spcBef>
                          <a:spcPts val="0"/>
                        </a:spcBef>
                        <a:buNone/>
                      </a:pPr>
                      <a:r>
                        <a:rPr lang="en" dirty="0"/>
                        <a:t>3.55 (10)</a:t>
                      </a:r>
                    </a:p>
                  </a:txBody>
                  <a:tcPr marL="91425" marR="91425" marT="91425" marB="91425">
                    <a:solidFill>
                      <a:schemeClr val="bg1"/>
                    </a:solidFill>
                  </a:tcPr>
                </a:tc>
              </a:tr>
            </a:tbl>
          </a:graphicData>
        </a:graphic>
      </p:graphicFrame>
      <p:sp>
        <p:nvSpPr>
          <p:cNvPr id="115" name="Shape 115"/>
          <p:cNvSpPr txBox="1"/>
          <p:nvPr/>
        </p:nvSpPr>
        <p:spPr>
          <a:xfrm>
            <a:off x="5262015" y="4541279"/>
            <a:ext cx="3433750" cy="237900"/>
          </a:xfrm>
          <a:prstGeom prst="rect">
            <a:avLst/>
          </a:prstGeom>
          <a:noFill/>
          <a:ln>
            <a:noFill/>
          </a:ln>
        </p:spPr>
        <p:txBody>
          <a:bodyPr lIns="91425" tIns="91425" rIns="91425" bIns="91425" anchor="t" anchorCtr="0">
            <a:noAutofit/>
          </a:bodyPr>
          <a:lstStyle/>
          <a:p>
            <a:pPr lvl="0">
              <a:spcBef>
                <a:spcPts val="0"/>
              </a:spcBef>
              <a:buNone/>
            </a:pPr>
            <a:r>
              <a:rPr lang="en" sz="1000" dirty="0"/>
              <a:t>   </a:t>
            </a:r>
            <a:r>
              <a:rPr lang="en-US" sz="1000" dirty="0" smtClean="0"/>
              <a:t> </a:t>
            </a:r>
            <a:r>
              <a:rPr lang="en" sz="1000" dirty="0" smtClean="0"/>
              <a:t> </a:t>
            </a:r>
            <a:r>
              <a:rPr lang="en-US" sz="1000" dirty="0" smtClean="0"/>
              <a:t> </a:t>
            </a:r>
            <a:r>
              <a:rPr lang="en" sz="1000" dirty="0" smtClean="0"/>
              <a:t>(</a:t>
            </a:r>
            <a:r>
              <a:rPr lang="en" sz="1000" dirty="0"/>
              <a:t>National Association of Colleges &amp; Employers, 2016)</a:t>
            </a:r>
          </a:p>
        </p:txBody>
      </p:sp>
      <p:pic>
        <p:nvPicPr>
          <p:cNvPr id="116" name="Shape 116" descr="NACE-logo.png"/>
          <p:cNvPicPr preferRelativeResize="0"/>
          <p:nvPr/>
        </p:nvPicPr>
        <p:blipFill>
          <a:blip r:embed="rId3">
            <a:alphaModFix/>
          </a:blip>
          <a:stretch>
            <a:fillRect/>
          </a:stretch>
        </p:blipFill>
        <p:spPr>
          <a:xfrm>
            <a:off x="7443065" y="92150"/>
            <a:ext cx="1252700" cy="99715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16425"/>
            <a:ext cx="8520600" cy="572700"/>
          </a:xfrm>
          <a:prstGeom prst="rect">
            <a:avLst/>
          </a:prstGeom>
        </p:spPr>
        <p:txBody>
          <a:bodyPr lIns="91425" tIns="91425" rIns="91425" bIns="91425" anchor="t" anchorCtr="0">
            <a:noAutofit/>
          </a:bodyPr>
          <a:lstStyle/>
          <a:p>
            <a:pPr lvl="0">
              <a:spcBef>
                <a:spcPts val="0"/>
              </a:spcBef>
              <a:buNone/>
            </a:pPr>
            <a:r>
              <a:rPr lang="en" sz="3600" dirty="0"/>
              <a:t>Why this activity? </a:t>
            </a:r>
          </a:p>
        </p:txBody>
      </p:sp>
      <p:sp>
        <p:nvSpPr>
          <p:cNvPr id="122" name="Shape 122"/>
          <p:cNvSpPr txBox="1">
            <a:spLocks noGrp="1"/>
          </p:cNvSpPr>
          <p:nvPr>
            <p:ph type="body" idx="1"/>
          </p:nvPr>
        </p:nvSpPr>
        <p:spPr>
          <a:xfrm>
            <a:off x="311700" y="923875"/>
            <a:ext cx="8520600" cy="3879900"/>
          </a:xfrm>
          <a:prstGeom prst="rect">
            <a:avLst/>
          </a:prstGeom>
        </p:spPr>
        <p:txBody>
          <a:bodyPr lIns="91425" tIns="91425" rIns="91425" bIns="91425" anchor="t" anchorCtr="0">
            <a:noAutofit/>
          </a:bodyPr>
          <a:lstStyle/>
          <a:p>
            <a:pPr lvl="0">
              <a:spcBef>
                <a:spcPts val="0"/>
              </a:spcBef>
              <a:buNone/>
            </a:pPr>
            <a:r>
              <a:rPr lang="en" sz="1500" dirty="0">
                <a:solidFill>
                  <a:srgbClr val="000000"/>
                </a:solidFill>
                <a:latin typeface="Arial"/>
                <a:cs typeface="Arial"/>
              </a:rPr>
              <a:t>Students should prepare for twenty-first century challenges by gaining: </a:t>
            </a:r>
          </a:p>
          <a:p>
            <a:pPr marL="457200" lvl="0" indent="-228600" rtl="0">
              <a:spcBef>
                <a:spcPts val="0"/>
              </a:spcBef>
              <a:buClr>
                <a:srgbClr val="000000"/>
              </a:buClr>
            </a:pPr>
            <a:r>
              <a:rPr lang="en" sz="1500" dirty="0">
                <a:solidFill>
                  <a:srgbClr val="000000"/>
                </a:solidFill>
                <a:latin typeface="Arial"/>
                <a:cs typeface="Arial"/>
              </a:rPr>
              <a:t>Intellectual and practical skills including</a:t>
            </a:r>
            <a:r>
              <a:rPr lang="en" sz="1500" dirty="0">
                <a:solidFill>
                  <a:schemeClr val="accent2">
                    <a:lumMod val="75000"/>
                  </a:schemeClr>
                </a:solidFill>
                <a:latin typeface="Arial"/>
                <a:cs typeface="Arial"/>
              </a:rPr>
              <a:t> </a:t>
            </a:r>
            <a:r>
              <a:rPr lang="en" sz="1500" dirty="0">
                <a:solidFill>
                  <a:schemeClr val="tx1"/>
                </a:solidFill>
                <a:latin typeface="Arial"/>
                <a:cs typeface="Arial"/>
              </a:rPr>
              <a:t>inquiry and analysis, critical and creative thinking, oral communication, and teamwork and problem solving</a:t>
            </a:r>
          </a:p>
          <a:p>
            <a:pPr marL="457200" lvl="0" indent="-228600" rtl="0">
              <a:spcBef>
                <a:spcPts val="0"/>
              </a:spcBef>
              <a:buClr>
                <a:srgbClr val="000000"/>
              </a:buClr>
            </a:pPr>
            <a:r>
              <a:rPr lang="en" sz="1500" dirty="0">
                <a:solidFill>
                  <a:schemeClr val="tx1"/>
                </a:solidFill>
                <a:latin typeface="Arial"/>
                <a:cs typeface="Arial"/>
              </a:rPr>
              <a:t>Foundations and skills for lifelong learning</a:t>
            </a:r>
          </a:p>
          <a:p>
            <a:pPr marL="457200" lvl="0" indent="-228600" rtl="0">
              <a:spcBef>
                <a:spcPts val="0"/>
              </a:spcBef>
              <a:buClr>
                <a:srgbClr val="000000"/>
              </a:buClr>
            </a:pPr>
            <a:r>
              <a:rPr lang="en" sz="1500" dirty="0">
                <a:solidFill>
                  <a:schemeClr val="tx1"/>
                </a:solidFill>
                <a:latin typeface="Arial"/>
                <a:cs typeface="Arial"/>
              </a:rPr>
              <a:t>The chance to practice with real-world challenges and show application to new settings and complex problems</a:t>
            </a:r>
          </a:p>
          <a:p>
            <a:pPr lvl="0">
              <a:spcBef>
                <a:spcPts val="0"/>
              </a:spcBef>
              <a:buNone/>
            </a:pPr>
            <a:r>
              <a:rPr lang="en" sz="1500" dirty="0">
                <a:solidFill>
                  <a:srgbClr val="000000"/>
                </a:solidFill>
                <a:latin typeface="Arial"/>
                <a:cs typeface="Arial"/>
              </a:rPr>
              <a:t>But, employers seem underwhelmed by college grads, as shown by these ratings:</a:t>
            </a:r>
          </a:p>
          <a:p>
            <a:pPr marL="457200" lvl="0" indent="-228600" rtl="0">
              <a:spcBef>
                <a:spcPts val="0"/>
              </a:spcBef>
              <a:buClr>
                <a:srgbClr val="000000"/>
              </a:buClr>
            </a:pPr>
            <a:r>
              <a:rPr lang="en" sz="1500" dirty="0">
                <a:solidFill>
                  <a:srgbClr val="000000"/>
                </a:solidFill>
                <a:latin typeface="Arial"/>
                <a:cs typeface="Arial"/>
              </a:rPr>
              <a:t>7/10 in teamwork</a:t>
            </a:r>
          </a:p>
          <a:p>
            <a:pPr marL="457200" lvl="0" indent="-228600" rtl="0">
              <a:spcBef>
                <a:spcPts val="0"/>
              </a:spcBef>
              <a:buClr>
                <a:srgbClr val="000000"/>
              </a:buClr>
            </a:pPr>
            <a:r>
              <a:rPr lang="en" sz="1500" dirty="0">
                <a:solidFill>
                  <a:srgbClr val="000000"/>
                </a:solidFill>
                <a:latin typeface="Arial"/>
                <a:cs typeface="Arial"/>
              </a:rPr>
              <a:t>6.6/10 in oral communication</a:t>
            </a:r>
          </a:p>
          <a:p>
            <a:pPr marL="457200" lvl="0" indent="-228600" rtl="0">
              <a:spcBef>
                <a:spcPts val="0"/>
              </a:spcBef>
              <a:buClr>
                <a:srgbClr val="000000"/>
              </a:buClr>
            </a:pPr>
            <a:r>
              <a:rPr lang="en" sz="1500" dirty="0">
                <a:solidFill>
                  <a:srgbClr val="000000"/>
                </a:solidFill>
                <a:latin typeface="Arial"/>
                <a:cs typeface="Arial"/>
              </a:rPr>
              <a:t>6.3/10 in critical thinking</a:t>
            </a:r>
          </a:p>
          <a:p>
            <a:pPr lvl="0" rtl="0">
              <a:spcBef>
                <a:spcPts val="0"/>
              </a:spcBef>
              <a:buNone/>
            </a:pPr>
            <a:endParaRPr dirty="0"/>
          </a:p>
          <a:p>
            <a:pPr lvl="0">
              <a:spcBef>
                <a:spcPts val="0"/>
              </a:spcBef>
              <a:buNone/>
            </a:pPr>
            <a:endParaRPr dirty="0"/>
          </a:p>
        </p:txBody>
      </p:sp>
      <p:sp>
        <p:nvSpPr>
          <p:cNvPr id="123" name="Shape 123"/>
          <p:cNvSpPr txBox="1"/>
          <p:nvPr/>
        </p:nvSpPr>
        <p:spPr>
          <a:xfrm>
            <a:off x="5663675" y="3080425"/>
            <a:ext cx="2777700" cy="345900"/>
          </a:xfrm>
          <a:prstGeom prst="rect">
            <a:avLst/>
          </a:prstGeom>
          <a:noFill/>
          <a:ln>
            <a:noFill/>
          </a:ln>
        </p:spPr>
        <p:txBody>
          <a:bodyPr lIns="91425" tIns="91425" rIns="91425" bIns="91425" anchor="t" anchorCtr="0">
            <a:noAutofit/>
          </a:bodyPr>
          <a:lstStyle/>
          <a:p>
            <a:pPr lvl="0">
              <a:spcBef>
                <a:spcPts val="0"/>
              </a:spcBef>
              <a:buNone/>
            </a:pPr>
            <a:r>
              <a:rPr lang="en" dirty="0"/>
              <a:t>                            </a:t>
            </a:r>
            <a:r>
              <a:rPr lang="en-US" dirty="0" smtClean="0"/>
              <a:t>      </a:t>
            </a:r>
            <a:r>
              <a:rPr lang="en" sz="1000" dirty="0" smtClean="0"/>
              <a:t> </a:t>
            </a:r>
            <a:r>
              <a:rPr lang="en" sz="1000" dirty="0"/>
              <a:t>(AAC&amp;U, 2008)</a:t>
            </a:r>
          </a:p>
        </p:txBody>
      </p:sp>
      <p:sp>
        <p:nvSpPr>
          <p:cNvPr id="124" name="Shape 124"/>
          <p:cNvSpPr txBox="1"/>
          <p:nvPr/>
        </p:nvSpPr>
        <p:spPr>
          <a:xfrm>
            <a:off x="5739225" y="4623037"/>
            <a:ext cx="2777700" cy="361475"/>
          </a:xfrm>
          <a:prstGeom prst="rect">
            <a:avLst/>
          </a:prstGeom>
          <a:noFill/>
          <a:ln>
            <a:noFill/>
          </a:ln>
        </p:spPr>
        <p:txBody>
          <a:bodyPr lIns="91425" tIns="91425" rIns="91425" bIns="91425" anchor="t" anchorCtr="0">
            <a:noAutofit/>
          </a:bodyPr>
          <a:lstStyle/>
          <a:p>
            <a:pPr lvl="0">
              <a:spcBef>
                <a:spcPts val="0"/>
              </a:spcBef>
              <a:buNone/>
            </a:pPr>
            <a:r>
              <a:rPr lang="en-US" sz="1000" dirty="0" smtClean="0"/>
              <a:t>     </a:t>
            </a:r>
            <a:r>
              <a:rPr lang="en" sz="1000" dirty="0" smtClean="0"/>
              <a:t>(</a:t>
            </a:r>
            <a:r>
              <a:rPr lang="en" sz="1000" dirty="0"/>
              <a:t>Peter D. Hart Research Associates, 2008)</a:t>
            </a:r>
          </a:p>
        </p:txBody>
      </p:sp>
      <p:pic>
        <p:nvPicPr>
          <p:cNvPr id="125" name="Shape 125" descr="AACU-LOgo.jpg"/>
          <p:cNvPicPr preferRelativeResize="0"/>
          <p:nvPr/>
        </p:nvPicPr>
        <p:blipFill>
          <a:blip r:embed="rId3">
            <a:alphaModFix/>
          </a:blip>
          <a:stretch>
            <a:fillRect/>
          </a:stretch>
        </p:blipFill>
        <p:spPr>
          <a:xfrm>
            <a:off x="7334092" y="194201"/>
            <a:ext cx="1327595" cy="76955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65500" y="401050"/>
            <a:ext cx="4045200" cy="980004"/>
          </a:xfrm>
          <a:prstGeom prst="rect">
            <a:avLst/>
          </a:prstGeom>
        </p:spPr>
        <p:txBody>
          <a:bodyPr lIns="91425" tIns="91425" rIns="91425" bIns="91425" anchor="b" anchorCtr="0">
            <a:noAutofit/>
          </a:bodyPr>
          <a:lstStyle/>
          <a:p>
            <a:pPr lvl="0" algn="l">
              <a:spcBef>
                <a:spcPts val="0"/>
              </a:spcBef>
              <a:buNone/>
            </a:pPr>
            <a:r>
              <a:rPr lang="en" dirty="0"/>
              <a:t>The challenge:</a:t>
            </a:r>
          </a:p>
        </p:txBody>
      </p:sp>
      <p:sp>
        <p:nvSpPr>
          <p:cNvPr id="131" name="Shape 131"/>
          <p:cNvSpPr txBox="1">
            <a:spLocks noGrp="1"/>
          </p:cNvSpPr>
          <p:nvPr>
            <p:ph type="body" idx="2"/>
          </p:nvPr>
        </p:nvSpPr>
        <p:spPr>
          <a:xfrm>
            <a:off x="4939500" y="209624"/>
            <a:ext cx="3837000" cy="4794676"/>
          </a:xfrm>
          <a:prstGeom prst="rect">
            <a:avLst/>
          </a:prstGeom>
        </p:spPr>
        <p:txBody>
          <a:bodyPr lIns="91425" tIns="91425" rIns="91425" bIns="91425" anchor="ctr" anchorCtr="0">
            <a:noAutofit/>
          </a:bodyPr>
          <a:lstStyle/>
          <a:p>
            <a:pPr lvl="0">
              <a:spcBef>
                <a:spcPts val="0"/>
              </a:spcBef>
              <a:buNone/>
            </a:pPr>
            <a:r>
              <a:rPr lang="en" sz="2400" dirty="0"/>
              <a:t>Can we create an activity that will simulate a frequently occurring real-world situation and require synthesis of many key </a:t>
            </a:r>
            <a:r>
              <a:rPr lang="en" sz="2400" dirty="0" smtClean="0"/>
              <a:t>skills?...</a:t>
            </a:r>
            <a:r>
              <a:rPr lang="en" sz="2400" dirty="0"/>
              <a:t>Can this be assessed?...How will students perceive it? </a:t>
            </a:r>
          </a:p>
        </p:txBody>
      </p:sp>
      <p:pic>
        <p:nvPicPr>
          <p:cNvPr id="132" name="Shape 132" descr="staff-Meeting.jpg"/>
          <p:cNvPicPr preferRelativeResize="0"/>
          <p:nvPr/>
        </p:nvPicPr>
        <p:blipFill>
          <a:blip r:embed="rId3">
            <a:alphaModFix/>
          </a:blip>
          <a:stretch>
            <a:fillRect/>
          </a:stretch>
        </p:blipFill>
        <p:spPr>
          <a:xfrm>
            <a:off x="448950" y="2036325"/>
            <a:ext cx="3398876" cy="25572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67000">
              <a:schemeClr val="bg2">
                <a:lumMod val="40000"/>
                <a:lumOff val="60000"/>
              </a:schemeClr>
            </a:gs>
            <a:gs pos="100000">
              <a:srgbClr val="FFFFFF"/>
            </a:gs>
          </a:gsLst>
          <a:path path="shape">
            <a:fillToRect l="50000" t="50000" r="50000" b="50000"/>
          </a:path>
          <a:tileRect/>
        </a:grad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314824" y="445025"/>
            <a:ext cx="7231529" cy="651300"/>
          </a:xfrm>
          <a:prstGeom prst="rect">
            <a:avLst/>
          </a:prstGeom>
        </p:spPr>
        <p:txBody>
          <a:bodyPr lIns="91425" tIns="91425" rIns="91425" bIns="91425" anchor="t" anchorCtr="0">
            <a:noAutofit/>
          </a:bodyPr>
          <a:lstStyle/>
          <a:p>
            <a:pPr lvl="0" algn="ctr">
              <a:spcBef>
                <a:spcPts val="0"/>
              </a:spcBef>
              <a:buNone/>
            </a:pPr>
            <a:r>
              <a:rPr lang="en" sz="3600" dirty="0"/>
              <a:t>Key Elements - Team Meeting 101</a:t>
            </a:r>
          </a:p>
          <a:p>
            <a:pPr lvl="0">
              <a:spcBef>
                <a:spcPts val="0"/>
              </a:spcBef>
              <a:buNone/>
            </a:pPr>
            <a:endParaRPr dirty="0"/>
          </a:p>
        </p:txBody>
      </p:sp>
      <p:sp>
        <p:nvSpPr>
          <p:cNvPr id="138" name="Shape 138"/>
          <p:cNvSpPr txBox="1">
            <a:spLocks noGrp="1"/>
          </p:cNvSpPr>
          <p:nvPr>
            <p:ph type="body" idx="1"/>
          </p:nvPr>
        </p:nvSpPr>
        <p:spPr>
          <a:xfrm>
            <a:off x="1449294" y="1096326"/>
            <a:ext cx="6424706" cy="3306342"/>
          </a:xfrm>
          <a:prstGeom prst="rect">
            <a:avLst/>
          </a:prstGeom>
          <a:noFill/>
        </p:spPr>
        <p:txBody>
          <a:bodyPr lIns="91425" tIns="91425" rIns="91425" bIns="91425" anchor="t" anchorCtr="0">
            <a:noAutofit/>
          </a:bodyPr>
          <a:lstStyle/>
          <a:p>
            <a:pPr marL="457200" lvl="0" indent="-349250" rtl="0">
              <a:spcBef>
                <a:spcPts val="0"/>
              </a:spcBef>
              <a:buClr>
                <a:srgbClr val="000000"/>
              </a:buClr>
              <a:buSzPct val="100000"/>
              <a:buChar char="●"/>
            </a:pPr>
            <a:r>
              <a:rPr lang="en" sz="1500" dirty="0">
                <a:solidFill>
                  <a:srgbClr val="000000"/>
                </a:solidFill>
              </a:rPr>
              <a:t>Present students with a problem-based scenario with no one “right” answer </a:t>
            </a:r>
          </a:p>
          <a:p>
            <a:pPr marL="457200" lvl="0" indent="-349250" rtl="0">
              <a:spcBef>
                <a:spcPts val="0"/>
              </a:spcBef>
              <a:buClr>
                <a:srgbClr val="000000"/>
              </a:buClr>
              <a:buSzPct val="100000"/>
              <a:buChar char="●"/>
            </a:pPr>
            <a:r>
              <a:rPr lang="en" sz="1500" dirty="0">
                <a:solidFill>
                  <a:srgbClr val="000000"/>
                </a:solidFill>
              </a:rPr>
              <a:t>Should require synthesis of several concepts recently covered in the class; additional outside research is also encouraged</a:t>
            </a:r>
          </a:p>
          <a:p>
            <a:pPr marL="457200" lvl="0" indent="-349250" rtl="0">
              <a:spcBef>
                <a:spcPts val="0"/>
              </a:spcBef>
              <a:buClr>
                <a:srgbClr val="000000"/>
              </a:buClr>
              <a:buSzPct val="100000"/>
              <a:buChar char="●"/>
            </a:pPr>
            <a:r>
              <a:rPr lang="en" sz="1500" dirty="0">
                <a:solidFill>
                  <a:srgbClr val="000000"/>
                </a:solidFill>
              </a:rPr>
              <a:t>Create questions or prompts to allow students to structure their discussion</a:t>
            </a:r>
          </a:p>
          <a:p>
            <a:pPr marL="457200" lvl="0" indent="-349250" rtl="0">
              <a:spcBef>
                <a:spcPts val="0"/>
              </a:spcBef>
              <a:buClr>
                <a:srgbClr val="000000"/>
              </a:buClr>
              <a:buSzPct val="100000"/>
              <a:buChar char="●"/>
            </a:pPr>
            <a:r>
              <a:rPr lang="en" sz="1500" dirty="0">
                <a:solidFill>
                  <a:srgbClr val="000000"/>
                </a:solidFill>
              </a:rPr>
              <a:t>Students allowed a 1-page outline as a resource during their conversation</a:t>
            </a:r>
          </a:p>
          <a:p>
            <a:pPr marL="457200" lvl="0" indent="-349250">
              <a:spcBef>
                <a:spcPts val="0"/>
              </a:spcBef>
              <a:buClr>
                <a:srgbClr val="000000"/>
              </a:buClr>
              <a:buSzPct val="100000"/>
              <a:buChar char="●"/>
            </a:pPr>
            <a:r>
              <a:rPr lang="en" sz="1500" dirty="0">
                <a:solidFill>
                  <a:srgbClr val="000000"/>
                </a:solidFill>
              </a:rPr>
              <a:t>Create groups of 4-5 students...but emphasize this is not a group activity</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lumMod val="40000"/>
                <a:lumOff val="60000"/>
              </a:schemeClr>
            </a:gs>
            <a:gs pos="100000">
              <a:srgbClr val="FFFFFF"/>
            </a:gs>
          </a:gsLst>
          <a:path path="shape">
            <a:fillToRect l="50000" t="50000" r="50000" b="50000"/>
          </a:path>
          <a:tileRect/>
        </a:gradFill>
        <a:effectLst/>
      </p:bgPr>
    </p:bg>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42375" y="386950"/>
            <a:ext cx="8520600" cy="572700"/>
          </a:xfrm>
          <a:prstGeom prst="rect">
            <a:avLst/>
          </a:prstGeom>
        </p:spPr>
        <p:txBody>
          <a:bodyPr lIns="91425" tIns="91425" rIns="91425" bIns="91425" anchor="t" anchorCtr="0">
            <a:noAutofit/>
          </a:bodyPr>
          <a:lstStyle/>
          <a:p>
            <a:pPr lvl="0" rtl="0">
              <a:spcBef>
                <a:spcPts val="0"/>
              </a:spcBef>
              <a:buNone/>
            </a:pPr>
            <a:r>
              <a:rPr lang="en" sz="3600" dirty="0"/>
              <a:t>Protocol - Team Meeting 101</a:t>
            </a:r>
          </a:p>
        </p:txBody>
      </p:sp>
      <p:sp>
        <p:nvSpPr>
          <p:cNvPr id="144" name="Shape 144"/>
          <p:cNvSpPr txBox="1"/>
          <p:nvPr/>
        </p:nvSpPr>
        <p:spPr>
          <a:xfrm>
            <a:off x="6060350" y="1185750"/>
            <a:ext cx="2878800" cy="3644700"/>
          </a:xfrm>
          <a:prstGeom prst="rect">
            <a:avLst/>
          </a:prstGeom>
          <a:solidFill>
            <a:schemeClr val="bg1"/>
          </a:solidFill>
          <a:ln w="38100" cap="flat" cmpd="sng">
            <a:solidFill>
              <a:srgbClr val="9900FF"/>
            </a:solidFill>
            <a:prstDash val="solid"/>
            <a:round/>
            <a:headEnd type="none" w="med" len="med"/>
            <a:tailEnd type="none" w="med" len="med"/>
          </a:ln>
        </p:spPr>
        <p:txBody>
          <a:bodyPr lIns="91425" tIns="91425" rIns="91425" bIns="91425" anchor="t" anchorCtr="0">
            <a:noAutofit/>
          </a:bodyPr>
          <a:lstStyle/>
          <a:p>
            <a:pPr marR="0" lvl="0" algn="l" rtl="0">
              <a:lnSpc>
                <a:spcPct val="100000"/>
              </a:lnSpc>
              <a:spcBef>
                <a:spcPts val="0"/>
              </a:spcBef>
              <a:spcAft>
                <a:spcPts val="0"/>
              </a:spcAft>
              <a:buNone/>
            </a:pPr>
            <a:r>
              <a:rPr lang="en" sz="1900" dirty="0">
                <a:latin typeface="Proxima Nova"/>
                <a:ea typeface="Proxima Nova"/>
                <a:cs typeface="Proxima Nova"/>
                <a:sym typeface="Proxima Nova"/>
              </a:rPr>
              <a:t>2 Weeks Prior</a:t>
            </a:r>
          </a:p>
          <a:p>
            <a:pPr marL="457200" marR="0" lvl="0" indent="-349250" algn="l" rtl="0">
              <a:lnSpc>
                <a:spcPct val="100000"/>
              </a:lnSpc>
              <a:spcBef>
                <a:spcPts val="0"/>
              </a:spcBef>
              <a:spcAft>
                <a:spcPts val="0"/>
              </a:spcAft>
              <a:buSzPct val="100000"/>
              <a:buFont typeface="Proxima Nova"/>
              <a:buChar char="●"/>
            </a:pPr>
            <a:r>
              <a:rPr lang="en" sz="1900" dirty="0">
                <a:latin typeface="Proxima Nova"/>
                <a:ea typeface="Proxima Nova"/>
                <a:cs typeface="Proxima Nova"/>
                <a:sym typeface="Proxima Nova"/>
              </a:rPr>
              <a:t>Explain activity, key elements, &amp; purpose</a:t>
            </a:r>
          </a:p>
          <a:p>
            <a:pPr marL="457200" marR="0" lvl="0" indent="-349250" algn="l" rtl="0">
              <a:lnSpc>
                <a:spcPct val="100000"/>
              </a:lnSpc>
              <a:spcBef>
                <a:spcPts val="0"/>
              </a:spcBef>
              <a:spcAft>
                <a:spcPts val="0"/>
              </a:spcAft>
              <a:buSzPct val="100000"/>
              <a:buFont typeface="Proxima Nova"/>
              <a:buChar char="●"/>
            </a:pPr>
            <a:r>
              <a:rPr lang="en" sz="1900" dirty="0">
                <a:latin typeface="Proxima Nova"/>
                <a:ea typeface="Proxima Nova"/>
                <a:cs typeface="Proxima Nova"/>
                <a:sym typeface="Proxima Nova"/>
              </a:rPr>
              <a:t>Provide directions &amp; problem-based scenario with question/prompts</a:t>
            </a:r>
          </a:p>
          <a:p>
            <a:pPr marL="457200" marR="0" lvl="0" indent="-349250" algn="l" rtl="0">
              <a:lnSpc>
                <a:spcPct val="100000"/>
              </a:lnSpc>
              <a:spcBef>
                <a:spcPts val="0"/>
              </a:spcBef>
              <a:spcAft>
                <a:spcPts val="0"/>
              </a:spcAft>
              <a:buSzPct val="100000"/>
              <a:buFont typeface="Proxima Nova"/>
              <a:buChar char="●"/>
            </a:pPr>
            <a:r>
              <a:rPr lang="en" sz="1900" dirty="0">
                <a:latin typeface="Proxima Nova"/>
                <a:ea typeface="Proxima Nova"/>
                <a:cs typeface="Proxima Nova"/>
                <a:sym typeface="Proxima Nova"/>
              </a:rPr>
              <a:t>Review rubric</a:t>
            </a:r>
          </a:p>
          <a:p>
            <a:pPr marR="0" lvl="0" algn="l" rtl="0">
              <a:lnSpc>
                <a:spcPct val="100000"/>
              </a:lnSpc>
              <a:spcBef>
                <a:spcPts val="0"/>
              </a:spcBef>
              <a:spcAft>
                <a:spcPts val="0"/>
              </a:spcAft>
              <a:buNone/>
            </a:pPr>
            <a:endParaRPr sz="1900" b="1" dirty="0">
              <a:latin typeface="Proxima Nova"/>
              <a:ea typeface="Proxima Nova"/>
              <a:cs typeface="Proxima Nova"/>
              <a:sym typeface="Proxima Nova"/>
            </a:endParaRPr>
          </a:p>
          <a:p>
            <a:pPr marR="0" lvl="0" algn="l" rtl="0">
              <a:lnSpc>
                <a:spcPct val="100000"/>
              </a:lnSpc>
              <a:spcBef>
                <a:spcPts val="0"/>
              </a:spcBef>
              <a:spcAft>
                <a:spcPts val="0"/>
              </a:spcAft>
              <a:buNone/>
            </a:pPr>
            <a:r>
              <a:rPr lang="en" sz="1900" dirty="0">
                <a:latin typeface="Proxima Nova"/>
                <a:ea typeface="Proxima Nova"/>
                <a:cs typeface="Proxima Nova"/>
                <a:sym typeface="Proxima Nova"/>
              </a:rPr>
              <a:t>Same Day</a:t>
            </a:r>
          </a:p>
          <a:p>
            <a:pPr marL="457200" marR="0" lvl="0" indent="-349250" algn="l" rtl="0">
              <a:lnSpc>
                <a:spcPct val="100000"/>
              </a:lnSpc>
              <a:spcBef>
                <a:spcPts val="0"/>
              </a:spcBef>
              <a:spcAft>
                <a:spcPts val="0"/>
              </a:spcAft>
              <a:buSzPct val="100000"/>
              <a:buFont typeface="Proxima Nova"/>
              <a:buChar char="●"/>
            </a:pPr>
            <a:r>
              <a:rPr lang="en" sz="1900" dirty="0">
                <a:latin typeface="Proxima Nova"/>
                <a:ea typeface="Proxima Nova"/>
                <a:cs typeface="Proxima Nova"/>
                <a:sym typeface="Proxima Nova"/>
              </a:rPr>
              <a:t>Expectations/Rubric Reminders</a:t>
            </a:r>
          </a:p>
          <a:p>
            <a:pPr marR="0" lvl="0" algn="l" rtl="0">
              <a:lnSpc>
                <a:spcPct val="100000"/>
              </a:lnSpc>
              <a:spcBef>
                <a:spcPts val="0"/>
              </a:spcBef>
              <a:spcAft>
                <a:spcPts val="0"/>
              </a:spcAft>
              <a:buNone/>
            </a:pPr>
            <a:endParaRPr sz="1800" dirty="0"/>
          </a:p>
        </p:txBody>
      </p:sp>
      <p:pic>
        <p:nvPicPr>
          <p:cNvPr id="145" name="Shape 145"/>
          <p:cNvPicPr preferRelativeResize="0"/>
          <p:nvPr/>
        </p:nvPicPr>
        <p:blipFill rotWithShape="1">
          <a:blip r:embed="rId3">
            <a:alphaModFix/>
          </a:blip>
          <a:srcRect l="3317" t="6390" r="3754" b="17707"/>
          <a:stretch/>
        </p:blipFill>
        <p:spPr>
          <a:xfrm>
            <a:off x="142375" y="1109550"/>
            <a:ext cx="5857775" cy="38278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608774"/>
            <a:ext cx="8520600" cy="572700"/>
          </a:xfrm>
          <a:prstGeom prst="rect">
            <a:avLst/>
          </a:prstGeom>
        </p:spPr>
        <p:txBody>
          <a:bodyPr lIns="91425" tIns="91425" rIns="91425" bIns="91425" anchor="t" anchorCtr="0">
            <a:noAutofit/>
          </a:bodyPr>
          <a:lstStyle/>
          <a:p>
            <a:pPr lvl="0" algn="ctr">
              <a:spcBef>
                <a:spcPts val="0"/>
              </a:spcBef>
              <a:buNone/>
            </a:pPr>
            <a:r>
              <a:rPr lang="en" sz="2600" dirty="0">
                <a:solidFill>
                  <a:schemeClr val="bg1"/>
                </a:solidFill>
              </a:rPr>
              <a:t>Sample </a:t>
            </a:r>
            <a:r>
              <a:rPr lang="en" sz="2600" dirty="0" smtClean="0">
                <a:solidFill>
                  <a:schemeClr val="bg1"/>
                </a:solidFill>
              </a:rPr>
              <a:t>Topics</a:t>
            </a:r>
            <a:r>
              <a:rPr lang="en-US" sz="2600" dirty="0" smtClean="0">
                <a:solidFill>
                  <a:schemeClr val="bg1"/>
                </a:solidFill>
              </a:rPr>
              <a:t>: Inequality in Sport</a:t>
            </a:r>
            <a:r>
              <a:rPr lang="en" sz="2600" dirty="0" smtClean="0">
                <a:solidFill>
                  <a:schemeClr val="bg1"/>
                </a:solidFill>
              </a:rPr>
              <a:t> </a:t>
            </a:r>
            <a:endParaRPr lang="en" sz="2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4000"/>
          </a:blip>
          <a:stretch>
            <a:fillRect/>
          </a:stretch>
        </a:blip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77267" y="0"/>
            <a:ext cx="8520600" cy="572700"/>
          </a:xfrm>
          <a:prstGeom prst="rect">
            <a:avLst/>
          </a:prstGeom>
        </p:spPr>
        <p:txBody>
          <a:bodyPr lIns="91425" tIns="91425" rIns="91425" bIns="91425" anchor="t" anchorCtr="0">
            <a:noAutofit/>
          </a:bodyPr>
          <a:lstStyle/>
          <a:p>
            <a:pPr lvl="0" algn="ctr" rtl="0">
              <a:spcBef>
                <a:spcPts val="0"/>
              </a:spcBef>
              <a:buNone/>
            </a:pPr>
            <a:r>
              <a:rPr lang="en" sz="2500" dirty="0">
                <a:solidFill>
                  <a:schemeClr val="tx1"/>
                </a:solidFill>
              </a:rPr>
              <a:t>Sample </a:t>
            </a:r>
            <a:r>
              <a:rPr lang="en" sz="2500" dirty="0" smtClean="0">
                <a:solidFill>
                  <a:schemeClr val="tx1"/>
                </a:solidFill>
              </a:rPr>
              <a:t>Topics</a:t>
            </a:r>
            <a:r>
              <a:rPr lang="en-US" sz="2500" dirty="0" smtClean="0">
                <a:solidFill>
                  <a:schemeClr val="tx1"/>
                </a:solidFill>
              </a:rPr>
              <a:t>:  Recreation Funding</a:t>
            </a:r>
            <a:r>
              <a:rPr lang="en" sz="2500" dirty="0" smtClean="0">
                <a:solidFill>
                  <a:schemeClr val="tx1"/>
                </a:solidFill>
              </a:rPr>
              <a:t> </a:t>
            </a:r>
            <a:endParaRPr lang="en" sz="25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mt="83000"/>
          </a:blip>
          <a:stretch>
            <a:fillRect/>
          </a:stretch>
        </a:blip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641967" y="4575562"/>
            <a:ext cx="6443700" cy="572700"/>
          </a:xfrm>
          <a:prstGeom prst="rect">
            <a:avLst/>
          </a:prstGeom>
        </p:spPr>
        <p:txBody>
          <a:bodyPr lIns="91425" tIns="91425" rIns="91425" bIns="91425" anchor="t" anchorCtr="0">
            <a:noAutofit/>
          </a:bodyPr>
          <a:lstStyle/>
          <a:p>
            <a:pPr lvl="0" algn="ctr" rtl="0">
              <a:spcBef>
                <a:spcPts val="0"/>
              </a:spcBef>
              <a:buNone/>
            </a:pPr>
            <a:r>
              <a:rPr lang="en-US" sz="2500" dirty="0" smtClean="0">
                <a:solidFill>
                  <a:schemeClr val="bg1"/>
                </a:solidFill>
              </a:rPr>
              <a:t>Sample Topics: Hotel Sustainability</a:t>
            </a:r>
            <a:endParaRPr lang="en" sz="25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TotalTime>
  <Words>1827</Words>
  <Application>Microsoft Macintosh PowerPoint</Application>
  <PresentationFormat>On-screen Show (16:9)</PresentationFormat>
  <Paragraphs>171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simple-light-2</vt:lpstr>
      <vt:lpstr>Team Meeting 101:  Engaging with  Academic Content,  Building Professional  Skills, and  Assessing Student  Learning</vt:lpstr>
      <vt:lpstr>Why this activity?  </vt:lpstr>
      <vt:lpstr>Why this activity? </vt:lpstr>
      <vt:lpstr>The challenge:</vt:lpstr>
      <vt:lpstr>Key Elements - Team Meeting 101 </vt:lpstr>
      <vt:lpstr>Protocol - Team Meeting 101</vt:lpstr>
      <vt:lpstr>Sample Topics: Inequality in Sport </vt:lpstr>
      <vt:lpstr>Sample Topics:  Recreation Funding </vt:lpstr>
      <vt:lpstr>Sample Topics: Hotel Sustainability</vt:lpstr>
      <vt:lpstr>Survey Results: Engagement</vt:lpstr>
      <vt:lpstr>Survey Results: Comparison to Activities</vt:lpstr>
      <vt:lpstr>Survey Results: Self-Efficacy</vt:lpstr>
      <vt:lpstr>Conclusion</vt:lpstr>
      <vt:lpstr>References &amp; Image Citations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Meeting 101</dc:title>
  <cp:lastModifiedBy>User</cp:lastModifiedBy>
  <cp:revision>36</cp:revision>
  <cp:lastPrinted>2017-01-30T15:09:40Z</cp:lastPrinted>
  <dcterms:modified xsi:type="dcterms:W3CDTF">2017-01-30T15:12:18Z</dcterms:modified>
</cp:coreProperties>
</file>