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21"/>
  </p:notesMasterIdLst>
  <p:sldIdLst>
    <p:sldId id="256" r:id="rId2"/>
    <p:sldId id="257" r:id="rId3"/>
    <p:sldId id="278" r:id="rId4"/>
    <p:sldId id="279" r:id="rId5"/>
    <p:sldId id="258" r:id="rId6"/>
    <p:sldId id="268" r:id="rId7"/>
    <p:sldId id="266" r:id="rId8"/>
    <p:sldId id="259" r:id="rId9"/>
    <p:sldId id="292" r:id="rId10"/>
    <p:sldId id="287" r:id="rId11"/>
    <p:sldId id="288" r:id="rId12"/>
    <p:sldId id="286" r:id="rId13"/>
    <p:sldId id="260" r:id="rId14"/>
    <p:sldId id="264" r:id="rId15"/>
    <p:sldId id="280" r:id="rId16"/>
    <p:sldId id="282" r:id="rId17"/>
    <p:sldId id="281" r:id="rId18"/>
    <p:sldId id="285" r:id="rId19"/>
    <p:sldId id="28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5600"/>
    <a:srgbClr val="E84B02"/>
    <a:srgbClr val="BA0003"/>
    <a:srgbClr val="62139E"/>
    <a:srgbClr val="219797"/>
    <a:srgbClr val="E3CD74"/>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5587" autoAdjust="0"/>
    <p:restoredTop sz="40103" autoAdjust="0"/>
  </p:normalViewPr>
  <p:slideViewPr>
    <p:cSldViewPr>
      <p:cViewPr>
        <p:scale>
          <a:sx n="100" d="100"/>
          <a:sy n="100" d="100"/>
        </p:scale>
        <p:origin x="-2224" y="1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B4E91-087C-F542-8B49-FDF40BA3C56D}"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936290AF-AE76-5743-B9D6-14C1E93EA7C8}">
      <dgm:prSet phldrT="[Text]"/>
      <dgm:spPr/>
      <dgm:t>
        <a:bodyPr/>
        <a:lstStyle/>
        <a:p>
          <a:r>
            <a:rPr lang="en-US" dirty="0" smtClean="0">
              <a:solidFill>
                <a:srgbClr val="FFFF00"/>
              </a:solidFill>
            </a:rPr>
            <a:t>Preparation </a:t>
          </a:r>
          <a:endParaRPr lang="en-US" dirty="0">
            <a:solidFill>
              <a:srgbClr val="FFFF00"/>
            </a:solidFill>
          </a:endParaRPr>
        </a:p>
      </dgm:t>
    </dgm:pt>
    <dgm:pt modelId="{220155BE-27BE-514B-B589-70041116485C}" type="parTrans" cxnId="{1CB6A6B7-DFB3-AC4D-A294-1DF3B696367D}">
      <dgm:prSet/>
      <dgm:spPr/>
      <dgm:t>
        <a:bodyPr/>
        <a:lstStyle/>
        <a:p>
          <a:endParaRPr lang="en-US"/>
        </a:p>
      </dgm:t>
    </dgm:pt>
    <dgm:pt modelId="{28675F27-FE3B-4742-BF08-F298950A7427}" type="sibTrans" cxnId="{1CB6A6B7-DFB3-AC4D-A294-1DF3B696367D}">
      <dgm:prSet/>
      <dgm:spPr/>
      <dgm:t>
        <a:bodyPr/>
        <a:lstStyle/>
        <a:p>
          <a:endParaRPr lang="en-US" dirty="0"/>
        </a:p>
      </dgm:t>
    </dgm:pt>
    <dgm:pt modelId="{B0ED7FC5-CE44-EB49-A7D7-EA399B2ED40E}">
      <dgm:prSet phldrT="[Text]"/>
      <dgm:spPr/>
      <dgm:t>
        <a:bodyPr/>
        <a:lstStyle/>
        <a:p>
          <a:r>
            <a:rPr lang="en-US" dirty="0" smtClean="0">
              <a:solidFill>
                <a:srgbClr val="FFFF00"/>
              </a:solidFill>
            </a:rPr>
            <a:t>Accreditation</a:t>
          </a:r>
          <a:endParaRPr lang="en-US" dirty="0">
            <a:solidFill>
              <a:srgbClr val="FFFF00"/>
            </a:solidFill>
          </a:endParaRPr>
        </a:p>
      </dgm:t>
    </dgm:pt>
    <dgm:pt modelId="{7B8536B1-FDBD-BC49-888C-886C019BC328}" type="parTrans" cxnId="{D7AA2C7D-78C9-5345-9261-5E5D45D086C1}">
      <dgm:prSet/>
      <dgm:spPr/>
      <dgm:t>
        <a:bodyPr/>
        <a:lstStyle/>
        <a:p>
          <a:endParaRPr lang="en-US"/>
        </a:p>
      </dgm:t>
    </dgm:pt>
    <dgm:pt modelId="{7D4D62A2-DBFB-4D43-9521-65E9AA65A31B}" type="sibTrans" cxnId="{D7AA2C7D-78C9-5345-9261-5E5D45D086C1}">
      <dgm:prSet/>
      <dgm:spPr/>
      <dgm:t>
        <a:bodyPr/>
        <a:lstStyle/>
        <a:p>
          <a:endParaRPr lang="en-US" dirty="0"/>
        </a:p>
      </dgm:t>
    </dgm:pt>
    <dgm:pt modelId="{DF04191A-0C01-6A4D-AE5D-F8DEAA2C4A4A}">
      <dgm:prSet phldrT="[Text]"/>
      <dgm:spPr/>
      <dgm:t>
        <a:bodyPr/>
        <a:lstStyle/>
        <a:p>
          <a:r>
            <a:rPr lang="en-US" dirty="0" smtClean="0">
              <a:solidFill>
                <a:srgbClr val="FFFF00"/>
              </a:solidFill>
            </a:rPr>
            <a:t>Now what……?</a:t>
          </a:r>
          <a:endParaRPr lang="en-US" dirty="0">
            <a:solidFill>
              <a:srgbClr val="FFFF00"/>
            </a:solidFill>
          </a:endParaRPr>
        </a:p>
      </dgm:t>
    </dgm:pt>
    <dgm:pt modelId="{7AF5CABE-EE2E-BB47-BE93-462F99FFDE3D}" type="parTrans" cxnId="{D408717A-986C-7541-BCB3-2EE6205CF67D}">
      <dgm:prSet/>
      <dgm:spPr/>
      <dgm:t>
        <a:bodyPr/>
        <a:lstStyle/>
        <a:p>
          <a:endParaRPr lang="en-US"/>
        </a:p>
      </dgm:t>
    </dgm:pt>
    <dgm:pt modelId="{D9BF0224-549F-F443-BD9F-17E2701326E2}" type="sibTrans" cxnId="{D408717A-986C-7541-BCB3-2EE6205CF67D}">
      <dgm:prSet/>
      <dgm:spPr/>
      <dgm:t>
        <a:bodyPr/>
        <a:lstStyle/>
        <a:p>
          <a:endParaRPr lang="en-US"/>
        </a:p>
      </dgm:t>
    </dgm:pt>
    <dgm:pt modelId="{28ED1F47-679A-764A-8E0B-6B371C067596}" type="pres">
      <dgm:prSet presAssocID="{89EB4E91-087C-F542-8B49-FDF40BA3C56D}" presName="outerComposite" presStyleCnt="0">
        <dgm:presLayoutVars>
          <dgm:chMax val="5"/>
          <dgm:dir/>
          <dgm:resizeHandles val="exact"/>
        </dgm:presLayoutVars>
      </dgm:prSet>
      <dgm:spPr/>
      <dgm:t>
        <a:bodyPr/>
        <a:lstStyle/>
        <a:p>
          <a:endParaRPr lang="en-US"/>
        </a:p>
      </dgm:t>
    </dgm:pt>
    <dgm:pt modelId="{D2E60AFE-FA49-C64E-A0C4-FE15E397A0EF}" type="pres">
      <dgm:prSet presAssocID="{89EB4E91-087C-F542-8B49-FDF40BA3C56D}" presName="dummyMaxCanvas" presStyleCnt="0">
        <dgm:presLayoutVars/>
      </dgm:prSet>
      <dgm:spPr/>
    </dgm:pt>
    <dgm:pt modelId="{13B8D7FB-506B-8C48-92D7-02B01948D830}" type="pres">
      <dgm:prSet presAssocID="{89EB4E91-087C-F542-8B49-FDF40BA3C56D}" presName="ThreeNodes_1" presStyleLbl="node1" presStyleIdx="0" presStyleCnt="3" custLinFactNeighborX="-27069" custLinFactNeighborY="5911">
        <dgm:presLayoutVars>
          <dgm:bulletEnabled val="1"/>
        </dgm:presLayoutVars>
      </dgm:prSet>
      <dgm:spPr/>
      <dgm:t>
        <a:bodyPr/>
        <a:lstStyle/>
        <a:p>
          <a:endParaRPr lang="en-US"/>
        </a:p>
      </dgm:t>
    </dgm:pt>
    <dgm:pt modelId="{092CF1B7-F1EE-464B-A5E1-D5FDCB2BFCFD}" type="pres">
      <dgm:prSet presAssocID="{89EB4E91-087C-F542-8B49-FDF40BA3C56D}" presName="ThreeNodes_2" presStyleLbl="node1" presStyleIdx="1" presStyleCnt="3">
        <dgm:presLayoutVars>
          <dgm:bulletEnabled val="1"/>
        </dgm:presLayoutVars>
      </dgm:prSet>
      <dgm:spPr/>
      <dgm:t>
        <a:bodyPr/>
        <a:lstStyle/>
        <a:p>
          <a:endParaRPr lang="en-US"/>
        </a:p>
      </dgm:t>
    </dgm:pt>
    <dgm:pt modelId="{4F76869C-E352-A948-B87D-2635B73A301C}" type="pres">
      <dgm:prSet presAssocID="{89EB4E91-087C-F542-8B49-FDF40BA3C56D}" presName="ThreeNodes_3" presStyleLbl="node1" presStyleIdx="2" presStyleCnt="3">
        <dgm:presLayoutVars>
          <dgm:bulletEnabled val="1"/>
        </dgm:presLayoutVars>
      </dgm:prSet>
      <dgm:spPr/>
      <dgm:t>
        <a:bodyPr/>
        <a:lstStyle/>
        <a:p>
          <a:endParaRPr lang="en-US"/>
        </a:p>
      </dgm:t>
    </dgm:pt>
    <dgm:pt modelId="{91F36D96-FE36-DA45-9D6A-1B3CEEF767C0}" type="pres">
      <dgm:prSet presAssocID="{89EB4E91-087C-F542-8B49-FDF40BA3C56D}" presName="ThreeConn_1-2" presStyleLbl="fgAccFollowNode1" presStyleIdx="0" presStyleCnt="2">
        <dgm:presLayoutVars>
          <dgm:bulletEnabled val="1"/>
        </dgm:presLayoutVars>
      </dgm:prSet>
      <dgm:spPr/>
      <dgm:t>
        <a:bodyPr/>
        <a:lstStyle/>
        <a:p>
          <a:endParaRPr lang="en-US"/>
        </a:p>
      </dgm:t>
    </dgm:pt>
    <dgm:pt modelId="{CDBB0E2E-989C-694A-8BC0-406FA9777B76}" type="pres">
      <dgm:prSet presAssocID="{89EB4E91-087C-F542-8B49-FDF40BA3C56D}" presName="ThreeConn_2-3" presStyleLbl="fgAccFollowNode1" presStyleIdx="1" presStyleCnt="2">
        <dgm:presLayoutVars>
          <dgm:bulletEnabled val="1"/>
        </dgm:presLayoutVars>
      </dgm:prSet>
      <dgm:spPr/>
      <dgm:t>
        <a:bodyPr/>
        <a:lstStyle/>
        <a:p>
          <a:endParaRPr lang="en-US"/>
        </a:p>
      </dgm:t>
    </dgm:pt>
    <dgm:pt modelId="{7D9B9D60-EC7A-074D-B951-CBA1D66AFF6F}" type="pres">
      <dgm:prSet presAssocID="{89EB4E91-087C-F542-8B49-FDF40BA3C56D}" presName="ThreeNodes_1_text" presStyleLbl="node1" presStyleIdx="2" presStyleCnt="3">
        <dgm:presLayoutVars>
          <dgm:bulletEnabled val="1"/>
        </dgm:presLayoutVars>
      </dgm:prSet>
      <dgm:spPr/>
      <dgm:t>
        <a:bodyPr/>
        <a:lstStyle/>
        <a:p>
          <a:endParaRPr lang="en-US"/>
        </a:p>
      </dgm:t>
    </dgm:pt>
    <dgm:pt modelId="{B9CF7466-B1EF-E34E-B78C-139062D309A4}" type="pres">
      <dgm:prSet presAssocID="{89EB4E91-087C-F542-8B49-FDF40BA3C56D}" presName="ThreeNodes_2_text" presStyleLbl="node1" presStyleIdx="2" presStyleCnt="3">
        <dgm:presLayoutVars>
          <dgm:bulletEnabled val="1"/>
        </dgm:presLayoutVars>
      </dgm:prSet>
      <dgm:spPr/>
      <dgm:t>
        <a:bodyPr/>
        <a:lstStyle/>
        <a:p>
          <a:endParaRPr lang="en-US"/>
        </a:p>
      </dgm:t>
    </dgm:pt>
    <dgm:pt modelId="{9B250183-FF35-2141-89B7-85F0E2F49979}" type="pres">
      <dgm:prSet presAssocID="{89EB4E91-087C-F542-8B49-FDF40BA3C56D}" presName="ThreeNodes_3_text" presStyleLbl="node1" presStyleIdx="2" presStyleCnt="3">
        <dgm:presLayoutVars>
          <dgm:bulletEnabled val="1"/>
        </dgm:presLayoutVars>
      </dgm:prSet>
      <dgm:spPr/>
      <dgm:t>
        <a:bodyPr/>
        <a:lstStyle/>
        <a:p>
          <a:endParaRPr lang="en-US"/>
        </a:p>
      </dgm:t>
    </dgm:pt>
  </dgm:ptLst>
  <dgm:cxnLst>
    <dgm:cxn modelId="{860448AA-6C41-3C47-868D-7B7E7507C57C}" type="presOf" srcId="{936290AF-AE76-5743-B9D6-14C1E93EA7C8}" destId="{13B8D7FB-506B-8C48-92D7-02B01948D830}" srcOrd="0" destOrd="0" presId="urn:microsoft.com/office/officeart/2005/8/layout/vProcess5"/>
    <dgm:cxn modelId="{18BE15FD-FE6B-A443-8A98-A5AD7A013DD6}" type="presOf" srcId="{DF04191A-0C01-6A4D-AE5D-F8DEAA2C4A4A}" destId="{4F76869C-E352-A948-B87D-2635B73A301C}" srcOrd="0" destOrd="0" presId="urn:microsoft.com/office/officeart/2005/8/layout/vProcess5"/>
    <dgm:cxn modelId="{ACE00114-A140-3947-B7F4-3E42D563B0B6}" type="presOf" srcId="{DF04191A-0C01-6A4D-AE5D-F8DEAA2C4A4A}" destId="{9B250183-FF35-2141-89B7-85F0E2F49979}" srcOrd="1" destOrd="0" presId="urn:microsoft.com/office/officeart/2005/8/layout/vProcess5"/>
    <dgm:cxn modelId="{1CB6A6B7-DFB3-AC4D-A294-1DF3B696367D}" srcId="{89EB4E91-087C-F542-8B49-FDF40BA3C56D}" destId="{936290AF-AE76-5743-B9D6-14C1E93EA7C8}" srcOrd="0" destOrd="0" parTransId="{220155BE-27BE-514B-B589-70041116485C}" sibTransId="{28675F27-FE3B-4742-BF08-F298950A7427}"/>
    <dgm:cxn modelId="{D3C6190C-4C7D-C544-A7CD-1E430755CB9E}" type="presOf" srcId="{B0ED7FC5-CE44-EB49-A7D7-EA399B2ED40E}" destId="{092CF1B7-F1EE-464B-A5E1-D5FDCB2BFCFD}" srcOrd="0" destOrd="0" presId="urn:microsoft.com/office/officeart/2005/8/layout/vProcess5"/>
    <dgm:cxn modelId="{8D2C7585-3988-3548-A41A-A26F2FA1D206}" type="presOf" srcId="{936290AF-AE76-5743-B9D6-14C1E93EA7C8}" destId="{7D9B9D60-EC7A-074D-B951-CBA1D66AFF6F}" srcOrd="1" destOrd="0" presId="urn:microsoft.com/office/officeart/2005/8/layout/vProcess5"/>
    <dgm:cxn modelId="{AF984405-585A-6547-AC2E-F7322E377648}" type="presOf" srcId="{89EB4E91-087C-F542-8B49-FDF40BA3C56D}" destId="{28ED1F47-679A-764A-8E0B-6B371C067596}" srcOrd="0" destOrd="0" presId="urn:microsoft.com/office/officeart/2005/8/layout/vProcess5"/>
    <dgm:cxn modelId="{5257CAB2-EEAA-C84E-8DB2-8BD500149A35}" type="presOf" srcId="{B0ED7FC5-CE44-EB49-A7D7-EA399B2ED40E}" destId="{B9CF7466-B1EF-E34E-B78C-139062D309A4}" srcOrd="1" destOrd="0" presId="urn:microsoft.com/office/officeart/2005/8/layout/vProcess5"/>
    <dgm:cxn modelId="{D7AA2C7D-78C9-5345-9261-5E5D45D086C1}" srcId="{89EB4E91-087C-F542-8B49-FDF40BA3C56D}" destId="{B0ED7FC5-CE44-EB49-A7D7-EA399B2ED40E}" srcOrd="1" destOrd="0" parTransId="{7B8536B1-FDBD-BC49-888C-886C019BC328}" sibTransId="{7D4D62A2-DBFB-4D43-9521-65E9AA65A31B}"/>
    <dgm:cxn modelId="{5E6683FC-0CE1-1049-859C-ECFE450B313A}" type="presOf" srcId="{7D4D62A2-DBFB-4D43-9521-65E9AA65A31B}" destId="{CDBB0E2E-989C-694A-8BC0-406FA9777B76}" srcOrd="0" destOrd="0" presId="urn:microsoft.com/office/officeart/2005/8/layout/vProcess5"/>
    <dgm:cxn modelId="{D408717A-986C-7541-BCB3-2EE6205CF67D}" srcId="{89EB4E91-087C-F542-8B49-FDF40BA3C56D}" destId="{DF04191A-0C01-6A4D-AE5D-F8DEAA2C4A4A}" srcOrd="2" destOrd="0" parTransId="{7AF5CABE-EE2E-BB47-BE93-462F99FFDE3D}" sibTransId="{D9BF0224-549F-F443-BD9F-17E2701326E2}"/>
    <dgm:cxn modelId="{7281440D-6EAC-CB4B-A019-CF4CA6EC9DA8}" type="presOf" srcId="{28675F27-FE3B-4742-BF08-F298950A7427}" destId="{91F36D96-FE36-DA45-9D6A-1B3CEEF767C0}" srcOrd="0" destOrd="0" presId="urn:microsoft.com/office/officeart/2005/8/layout/vProcess5"/>
    <dgm:cxn modelId="{DABBD99F-A084-604E-9A90-FF2646A09973}" type="presParOf" srcId="{28ED1F47-679A-764A-8E0B-6B371C067596}" destId="{D2E60AFE-FA49-C64E-A0C4-FE15E397A0EF}" srcOrd="0" destOrd="0" presId="urn:microsoft.com/office/officeart/2005/8/layout/vProcess5"/>
    <dgm:cxn modelId="{F197CC2B-6499-FE4D-8C75-DFEB7EBF678F}" type="presParOf" srcId="{28ED1F47-679A-764A-8E0B-6B371C067596}" destId="{13B8D7FB-506B-8C48-92D7-02B01948D830}" srcOrd="1" destOrd="0" presId="urn:microsoft.com/office/officeart/2005/8/layout/vProcess5"/>
    <dgm:cxn modelId="{356EA136-BEC5-164C-82EA-04EFCBABC147}" type="presParOf" srcId="{28ED1F47-679A-764A-8E0B-6B371C067596}" destId="{092CF1B7-F1EE-464B-A5E1-D5FDCB2BFCFD}" srcOrd="2" destOrd="0" presId="urn:microsoft.com/office/officeart/2005/8/layout/vProcess5"/>
    <dgm:cxn modelId="{DDC140BB-49D5-7242-B03A-92DBCE990118}" type="presParOf" srcId="{28ED1F47-679A-764A-8E0B-6B371C067596}" destId="{4F76869C-E352-A948-B87D-2635B73A301C}" srcOrd="3" destOrd="0" presId="urn:microsoft.com/office/officeart/2005/8/layout/vProcess5"/>
    <dgm:cxn modelId="{49D0583D-FE28-AA43-AAE9-B7D41CB7389E}" type="presParOf" srcId="{28ED1F47-679A-764A-8E0B-6B371C067596}" destId="{91F36D96-FE36-DA45-9D6A-1B3CEEF767C0}" srcOrd="4" destOrd="0" presId="urn:microsoft.com/office/officeart/2005/8/layout/vProcess5"/>
    <dgm:cxn modelId="{AC46A9F8-D380-134D-8748-455076992D49}" type="presParOf" srcId="{28ED1F47-679A-764A-8E0B-6B371C067596}" destId="{CDBB0E2E-989C-694A-8BC0-406FA9777B76}" srcOrd="5" destOrd="0" presId="urn:microsoft.com/office/officeart/2005/8/layout/vProcess5"/>
    <dgm:cxn modelId="{67DCF777-F419-B54E-9E04-0FD855C3A0FC}" type="presParOf" srcId="{28ED1F47-679A-764A-8E0B-6B371C067596}" destId="{7D9B9D60-EC7A-074D-B951-CBA1D66AFF6F}" srcOrd="6" destOrd="0" presId="urn:microsoft.com/office/officeart/2005/8/layout/vProcess5"/>
    <dgm:cxn modelId="{CBC85554-E796-C34C-8EC6-91DBD36264B6}" type="presParOf" srcId="{28ED1F47-679A-764A-8E0B-6B371C067596}" destId="{B9CF7466-B1EF-E34E-B78C-139062D309A4}" srcOrd="7" destOrd="0" presId="urn:microsoft.com/office/officeart/2005/8/layout/vProcess5"/>
    <dgm:cxn modelId="{A51F0091-C691-BD40-81B4-DBE891B169E5}" type="presParOf" srcId="{28ED1F47-679A-764A-8E0B-6B371C067596}" destId="{9B250183-FF35-2141-89B7-85F0E2F4997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6D8BC0-679E-5C48-9D96-F7A67DBAD869}" type="doc">
      <dgm:prSet loTypeId="urn:microsoft.com/office/officeart/2005/8/layout/funnel1" loCatId="" qsTypeId="urn:microsoft.com/office/officeart/2005/8/quickstyle/3D1" qsCatId="3D" csTypeId="urn:microsoft.com/office/officeart/2005/8/colors/accent1_2" csCatId="accent1" phldr="1"/>
      <dgm:spPr/>
      <dgm:t>
        <a:bodyPr/>
        <a:lstStyle/>
        <a:p>
          <a:endParaRPr lang="en-US"/>
        </a:p>
      </dgm:t>
    </dgm:pt>
    <dgm:pt modelId="{3080CAF5-E954-DA4B-BBEE-5CB2D613BBC3}">
      <dgm:prSet phldrT="[Text]" custT="1"/>
      <dgm:spPr/>
      <dgm:t>
        <a:bodyPr/>
        <a:lstStyle/>
        <a:p>
          <a:r>
            <a:rPr lang="en-US" sz="1800" dirty="0" smtClean="0"/>
            <a:t>Accreditation</a:t>
          </a:r>
          <a:endParaRPr lang="en-US" sz="1800" dirty="0"/>
        </a:p>
      </dgm:t>
    </dgm:pt>
    <dgm:pt modelId="{405F842C-9F4D-E248-B9D0-9547F972BB3E}" type="parTrans" cxnId="{C167B63E-B00F-4140-9B4C-CD0DFC378E9B}">
      <dgm:prSet/>
      <dgm:spPr/>
      <dgm:t>
        <a:bodyPr/>
        <a:lstStyle/>
        <a:p>
          <a:endParaRPr lang="en-US"/>
        </a:p>
      </dgm:t>
    </dgm:pt>
    <dgm:pt modelId="{F654B508-03FD-1246-AB9F-8D1ABD99BD90}" type="sibTrans" cxnId="{C167B63E-B00F-4140-9B4C-CD0DFC378E9B}">
      <dgm:prSet/>
      <dgm:spPr/>
      <dgm:t>
        <a:bodyPr/>
        <a:lstStyle/>
        <a:p>
          <a:endParaRPr lang="en-US"/>
        </a:p>
      </dgm:t>
    </dgm:pt>
    <dgm:pt modelId="{FC7CBC56-B5F0-804F-94B5-836BD51E0FB1}">
      <dgm:prSet phldrT="[Text]"/>
      <dgm:spPr/>
      <dgm:t>
        <a:bodyPr/>
        <a:lstStyle/>
        <a:p>
          <a:r>
            <a:rPr lang="en-US" dirty="0" smtClean="0"/>
            <a:t>?</a:t>
          </a:r>
          <a:endParaRPr lang="en-US" dirty="0"/>
        </a:p>
      </dgm:t>
    </dgm:pt>
    <dgm:pt modelId="{E96B7C17-2F8A-ED4D-942A-30BE521BC6AA}" type="parTrans" cxnId="{C90C2B91-C172-E948-80B6-1D518D764A4D}">
      <dgm:prSet/>
      <dgm:spPr/>
      <dgm:t>
        <a:bodyPr/>
        <a:lstStyle/>
        <a:p>
          <a:endParaRPr lang="en-US"/>
        </a:p>
      </dgm:t>
    </dgm:pt>
    <dgm:pt modelId="{C6926996-B0FE-514E-B284-88062F646394}" type="sibTrans" cxnId="{C90C2B91-C172-E948-80B6-1D518D764A4D}">
      <dgm:prSet/>
      <dgm:spPr/>
      <dgm:t>
        <a:bodyPr/>
        <a:lstStyle/>
        <a:p>
          <a:endParaRPr lang="en-US"/>
        </a:p>
      </dgm:t>
    </dgm:pt>
    <dgm:pt modelId="{8AEA038A-F664-D647-8F4A-DA0C8B061FD1}">
      <dgm:prSet phldrT="[Text]"/>
      <dgm:spPr/>
      <dgm:t>
        <a:bodyPr/>
        <a:lstStyle/>
        <a:p>
          <a:r>
            <a:rPr lang="en-US" dirty="0" smtClean="0"/>
            <a:t>?</a:t>
          </a:r>
          <a:endParaRPr lang="en-US" dirty="0"/>
        </a:p>
      </dgm:t>
    </dgm:pt>
    <dgm:pt modelId="{6A799579-F088-FF41-B237-07857B65248F}" type="parTrans" cxnId="{E6535A40-A647-4745-A38F-4C8A42E83DB3}">
      <dgm:prSet/>
      <dgm:spPr/>
      <dgm:t>
        <a:bodyPr/>
        <a:lstStyle/>
        <a:p>
          <a:endParaRPr lang="en-US"/>
        </a:p>
      </dgm:t>
    </dgm:pt>
    <dgm:pt modelId="{59A8923D-BC91-7544-ADF6-EF08F86339A0}" type="sibTrans" cxnId="{E6535A40-A647-4745-A38F-4C8A42E83DB3}">
      <dgm:prSet/>
      <dgm:spPr/>
      <dgm:t>
        <a:bodyPr/>
        <a:lstStyle/>
        <a:p>
          <a:endParaRPr lang="en-US"/>
        </a:p>
      </dgm:t>
    </dgm:pt>
    <dgm:pt modelId="{B2ADA567-51C3-CD43-A3C3-5E0F7990D026}">
      <dgm:prSet phldrT="[Text]" custT="1"/>
      <dgm:spPr/>
      <dgm:t>
        <a:bodyPr/>
        <a:lstStyle/>
        <a:p>
          <a:r>
            <a:rPr lang="en-US" sz="4000" b="1" cap="none" spc="0" dirty="0" smtClean="0">
              <a:ln>
                <a:prstDash val="solid"/>
              </a:ln>
              <a:effectLst>
                <a:glow rad="139700">
                  <a:schemeClr val="accent4">
                    <a:satMod val="175000"/>
                    <a:alpha val="40000"/>
                  </a:schemeClr>
                </a:glow>
                <a:outerShdw blurRad="88000" dist="50800" dir="5040000" algn="tl">
                  <a:schemeClr val="accent4">
                    <a:tint val="80000"/>
                    <a:satMod val="250000"/>
                    <a:alpha val="45000"/>
                  </a:schemeClr>
                </a:outerShdw>
              </a:effectLst>
            </a:rPr>
            <a:t>Enrolled Sport Management Student</a:t>
          </a:r>
          <a:endParaRPr lang="en-US" sz="4000" b="1" cap="none" spc="0" dirty="0">
            <a:ln>
              <a:prstDash val="solid"/>
            </a:ln>
            <a:effectLst>
              <a:glow rad="139700">
                <a:schemeClr val="accent4">
                  <a:satMod val="175000"/>
                  <a:alpha val="40000"/>
                </a:schemeClr>
              </a:glow>
              <a:outerShdw blurRad="88000" dist="50800" dir="5040000" algn="tl">
                <a:schemeClr val="accent4">
                  <a:tint val="80000"/>
                  <a:satMod val="250000"/>
                  <a:alpha val="45000"/>
                </a:schemeClr>
              </a:outerShdw>
            </a:effectLst>
          </a:endParaRPr>
        </a:p>
      </dgm:t>
    </dgm:pt>
    <dgm:pt modelId="{913F74F4-1139-404E-BE7D-14C8AFCD7BA9}" type="parTrans" cxnId="{F41B1BFC-0CD1-3C4D-9E54-3EC7019C61BF}">
      <dgm:prSet/>
      <dgm:spPr/>
      <dgm:t>
        <a:bodyPr/>
        <a:lstStyle/>
        <a:p>
          <a:endParaRPr lang="en-US"/>
        </a:p>
      </dgm:t>
    </dgm:pt>
    <dgm:pt modelId="{6AB4CFD1-079E-3046-868B-0D9E89F0D1CF}" type="sibTrans" cxnId="{F41B1BFC-0CD1-3C4D-9E54-3EC7019C61BF}">
      <dgm:prSet/>
      <dgm:spPr/>
      <dgm:t>
        <a:bodyPr/>
        <a:lstStyle/>
        <a:p>
          <a:endParaRPr lang="en-US"/>
        </a:p>
      </dgm:t>
    </dgm:pt>
    <dgm:pt modelId="{63A8576F-83A2-E540-A940-9419943DA349}" type="pres">
      <dgm:prSet presAssocID="{D26D8BC0-679E-5C48-9D96-F7A67DBAD869}" presName="Name0" presStyleCnt="0">
        <dgm:presLayoutVars>
          <dgm:chMax val="4"/>
          <dgm:resizeHandles val="exact"/>
        </dgm:presLayoutVars>
      </dgm:prSet>
      <dgm:spPr/>
      <dgm:t>
        <a:bodyPr/>
        <a:lstStyle/>
        <a:p>
          <a:endParaRPr lang="en-US"/>
        </a:p>
      </dgm:t>
    </dgm:pt>
    <dgm:pt modelId="{EFB24B18-60E5-1F49-A64F-BE903C22F6F4}" type="pres">
      <dgm:prSet presAssocID="{D26D8BC0-679E-5C48-9D96-F7A67DBAD869}" presName="ellipse" presStyleLbl="trBgShp" presStyleIdx="0" presStyleCnt="1"/>
      <dgm:spPr/>
      <dgm:t>
        <a:bodyPr/>
        <a:lstStyle/>
        <a:p>
          <a:endParaRPr lang="en-US"/>
        </a:p>
      </dgm:t>
    </dgm:pt>
    <dgm:pt modelId="{C0ED1DC4-9540-5D4C-8B5B-555BCD1D6DFD}" type="pres">
      <dgm:prSet presAssocID="{D26D8BC0-679E-5C48-9D96-F7A67DBAD869}" presName="arrow1" presStyleLbl="fgShp" presStyleIdx="0" presStyleCnt="1" custScaleY="125001" custLinFactNeighborX="2000" custLinFactNeighborY="-72750">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27CFF7E6-6883-3348-A832-ABDC5CFB3C09}" type="pres">
      <dgm:prSet presAssocID="{D26D8BC0-679E-5C48-9D96-F7A67DBAD869}" presName="rectangle" presStyleLbl="revTx" presStyleIdx="0" presStyleCnt="1" custScaleX="200000" custLinFactNeighborX="0" custLinFactNeighborY="58534">
        <dgm:presLayoutVars>
          <dgm:bulletEnabled val="1"/>
        </dgm:presLayoutVars>
      </dgm:prSet>
      <dgm:spPr/>
      <dgm:t>
        <a:bodyPr/>
        <a:lstStyle/>
        <a:p>
          <a:endParaRPr lang="en-US"/>
        </a:p>
      </dgm:t>
    </dgm:pt>
    <dgm:pt modelId="{B4818096-58B0-484A-9F8E-E2EE3A8C9859}" type="pres">
      <dgm:prSet presAssocID="{FC7CBC56-B5F0-804F-94B5-836BD51E0FB1}" presName="item1" presStyleLbl="node1" presStyleIdx="0" presStyleCnt="3" custScaleX="140889" custScaleY="121334" custLinFactNeighborX="-26667" custLinFactNeighborY="-18666">
        <dgm:presLayoutVars>
          <dgm:bulletEnabled val="1"/>
        </dgm:presLayoutVars>
      </dgm:prSet>
      <dgm:spPr/>
      <dgm:t>
        <a:bodyPr/>
        <a:lstStyle/>
        <a:p>
          <a:endParaRPr lang="en-US"/>
        </a:p>
      </dgm:t>
    </dgm:pt>
    <dgm:pt modelId="{8E8B085B-E012-4F45-8C13-CAB12FB1DAA8}" type="pres">
      <dgm:prSet presAssocID="{8AEA038A-F664-D647-8F4A-DA0C8B061FD1}" presName="item2" presStyleLbl="node1" presStyleIdx="1" presStyleCnt="3" custScaleX="184444" custScaleY="126667" custLinFactNeighborX="-26667" custLinFactNeighborY="-34311">
        <dgm:presLayoutVars>
          <dgm:bulletEnabled val="1"/>
        </dgm:presLayoutVars>
      </dgm:prSet>
      <dgm:spPr/>
      <dgm:t>
        <a:bodyPr/>
        <a:lstStyle/>
        <a:p>
          <a:endParaRPr lang="en-US"/>
        </a:p>
      </dgm:t>
    </dgm:pt>
    <dgm:pt modelId="{96A74814-741F-F44D-8469-EE9F61643B52}" type="pres">
      <dgm:prSet presAssocID="{B2ADA567-51C3-CD43-A3C3-5E0F7990D026}" presName="item3" presStyleLbl="node1" presStyleIdx="2" presStyleCnt="3" custScaleX="175555" custScaleY="144444" custLinFactNeighborX="53333" custLinFactNeighborY="-1245">
        <dgm:presLayoutVars>
          <dgm:bulletEnabled val="1"/>
        </dgm:presLayoutVars>
      </dgm:prSet>
      <dgm:spPr/>
      <dgm:t>
        <a:bodyPr/>
        <a:lstStyle/>
        <a:p>
          <a:endParaRPr lang="en-US"/>
        </a:p>
      </dgm:t>
    </dgm:pt>
    <dgm:pt modelId="{D2495896-D8FF-ED45-BC1C-ECE23C2B3646}" type="pres">
      <dgm:prSet presAssocID="{D26D8BC0-679E-5C48-9D96-F7A67DBAD869}" presName="funnel" presStyleLbl="trAlignAcc1" presStyleIdx="0" presStyleCnt="1" custScaleX="162857" custLinFactNeighborX="0" custLinFactNeighborY="-3964"/>
      <dgm:spPr/>
      <dgm:t>
        <a:bodyPr/>
        <a:lstStyle/>
        <a:p>
          <a:endParaRPr lang="en-US"/>
        </a:p>
      </dgm:t>
    </dgm:pt>
  </dgm:ptLst>
  <dgm:cxnLst>
    <dgm:cxn modelId="{2F1CD393-AB23-B64A-9A0A-570A592D4A2F}" type="presOf" srcId="{FC7CBC56-B5F0-804F-94B5-836BD51E0FB1}" destId="{8E8B085B-E012-4F45-8C13-CAB12FB1DAA8}" srcOrd="0" destOrd="0" presId="urn:microsoft.com/office/officeart/2005/8/layout/funnel1"/>
    <dgm:cxn modelId="{5774E798-D7E0-5A4F-9A2F-0E2652F3C369}" type="presOf" srcId="{3080CAF5-E954-DA4B-BBEE-5CB2D613BBC3}" destId="{96A74814-741F-F44D-8469-EE9F61643B52}" srcOrd="0" destOrd="0" presId="urn:microsoft.com/office/officeart/2005/8/layout/funnel1"/>
    <dgm:cxn modelId="{22DE80C4-B966-EA41-9D2B-81F07B76DF61}" type="presOf" srcId="{B2ADA567-51C3-CD43-A3C3-5E0F7990D026}" destId="{27CFF7E6-6883-3348-A832-ABDC5CFB3C09}" srcOrd="0" destOrd="0" presId="urn:microsoft.com/office/officeart/2005/8/layout/funnel1"/>
    <dgm:cxn modelId="{AF961DBD-32F1-4243-828B-4E34A4B9B816}" type="presOf" srcId="{D26D8BC0-679E-5C48-9D96-F7A67DBAD869}" destId="{63A8576F-83A2-E540-A940-9419943DA349}" srcOrd="0" destOrd="0" presId="urn:microsoft.com/office/officeart/2005/8/layout/funnel1"/>
    <dgm:cxn modelId="{C90C2B91-C172-E948-80B6-1D518D764A4D}" srcId="{D26D8BC0-679E-5C48-9D96-F7A67DBAD869}" destId="{FC7CBC56-B5F0-804F-94B5-836BD51E0FB1}" srcOrd="1" destOrd="0" parTransId="{E96B7C17-2F8A-ED4D-942A-30BE521BC6AA}" sibTransId="{C6926996-B0FE-514E-B284-88062F646394}"/>
    <dgm:cxn modelId="{F41B1BFC-0CD1-3C4D-9E54-3EC7019C61BF}" srcId="{D26D8BC0-679E-5C48-9D96-F7A67DBAD869}" destId="{B2ADA567-51C3-CD43-A3C3-5E0F7990D026}" srcOrd="3" destOrd="0" parTransId="{913F74F4-1139-404E-BE7D-14C8AFCD7BA9}" sibTransId="{6AB4CFD1-079E-3046-868B-0D9E89F0D1CF}"/>
    <dgm:cxn modelId="{C167B63E-B00F-4140-9B4C-CD0DFC378E9B}" srcId="{D26D8BC0-679E-5C48-9D96-F7A67DBAD869}" destId="{3080CAF5-E954-DA4B-BBEE-5CB2D613BBC3}" srcOrd="0" destOrd="0" parTransId="{405F842C-9F4D-E248-B9D0-9547F972BB3E}" sibTransId="{F654B508-03FD-1246-AB9F-8D1ABD99BD90}"/>
    <dgm:cxn modelId="{59E85436-1843-F74D-B8EC-19631D21C05F}" type="presOf" srcId="{8AEA038A-F664-D647-8F4A-DA0C8B061FD1}" destId="{B4818096-58B0-484A-9F8E-E2EE3A8C9859}" srcOrd="0" destOrd="0" presId="urn:microsoft.com/office/officeart/2005/8/layout/funnel1"/>
    <dgm:cxn modelId="{E6535A40-A647-4745-A38F-4C8A42E83DB3}" srcId="{D26D8BC0-679E-5C48-9D96-F7A67DBAD869}" destId="{8AEA038A-F664-D647-8F4A-DA0C8B061FD1}" srcOrd="2" destOrd="0" parTransId="{6A799579-F088-FF41-B237-07857B65248F}" sibTransId="{59A8923D-BC91-7544-ADF6-EF08F86339A0}"/>
    <dgm:cxn modelId="{5872BCE5-1CC0-5D47-B083-4A2F9EE33C07}" type="presParOf" srcId="{63A8576F-83A2-E540-A940-9419943DA349}" destId="{EFB24B18-60E5-1F49-A64F-BE903C22F6F4}" srcOrd="0" destOrd="0" presId="urn:microsoft.com/office/officeart/2005/8/layout/funnel1"/>
    <dgm:cxn modelId="{892EF8C1-1AB5-DE4F-9E56-428B22783E77}" type="presParOf" srcId="{63A8576F-83A2-E540-A940-9419943DA349}" destId="{C0ED1DC4-9540-5D4C-8B5B-555BCD1D6DFD}" srcOrd="1" destOrd="0" presId="urn:microsoft.com/office/officeart/2005/8/layout/funnel1"/>
    <dgm:cxn modelId="{45104E8D-239F-5D41-910E-0EFFC5D9AC42}" type="presParOf" srcId="{63A8576F-83A2-E540-A940-9419943DA349}" destId="{27CFF7E6-6883-3348-A832-ABDC5CFB3C09}" srcOrd="2" destOrd="0" presId="urn:microsoft.com/office/officeart/2005/8/layout/funnel1"/>
    <dgm:cxn modelId="{EB66BF1D-D0BB-174D-AD64-47A6F74D5EEC}" type="presParOf" srcId="{63A8576F-83A2-E540-A940-9419943DA349}" destId="{B4818096-58B0-484A-9F8E-E2EE3A8C9859}" srcOrd="3" destOrd="0" presId="urn:microsoft.com/office/officeart/2005/8/layout/funnel1"/>
    <dgm:cxn modelId="{B7E8DF6B-95B3-7346-9D8E-504ED4C54768}" type="presParOf" srcId="{63A8576F-83A2-E540-A940-9419943DA349}" destId="{8E8B085B-E012-4F45-8C13-CAB12FB1DAA8}" srcOrd="4" destOrd="0" presId="urn:microsoft.com/office/officeart/2005/8/layout/funnel1"/>
    <dgm:cxn modelId="{4C0B2DAA-F4AC-B845-8C9C-6BBEF927BD42}" type="presParOf" srcId="{63A8576F-83A2-E540-A940-9419943DA349}" destId="{96A74814-741F-F44D-8469-EE9F61643B52}" srcOrd="5" destOrd="0" presId="urn:microsoft.com/office/officeart/2005/8/layout/funnel1"/>
    <dgm:cxn modelId="{73C04557-AB54-014E-BEDC-C369C72F1A8D}" type="presParOf" srcId="{63A8576F-83A2-E540-A940-9419943DA349}" destId="{D2495896-D8FF-ED45-BC1C-ECE23C2B364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ADCA25-1754-974C-A8B2-BD1E89A79A42}" type="doc">
      <dgm:prSet loTypeId="urn:microsoft.com/office/officeart/2005/8/layout/process1" loCatId="" qsTypeId="urn:microsoft.com/office/officeart/2005/8/quickstyle/3D9" qsCatId="3D" csTypeId="urn:microsoft.com/office/officeart/2005/8/colors/accent1_2" csCatId="accent1" phldr="1"/>
      <dgm:spPr/>
    </dgm:pt>
    <dgm:pt modelId="{8C0C0ED3-3AEF-5745-97D4-561EB04322AD}">
      <dgm:prSet phldrT="[Text]"/>
      <dgm:spPr/>
      <dgm:t>
        <a:bodyPr/>
        <a:lstStyle/>
        <a:p>
          <a:r>
            <a:rPr lang="en-US" dirty="0" smtClean="0"/>
            <a:t>Branding</a:t>
          </a:r>
          <a:endParaRPr lang="en-US" dirty="0"/>
        </a:p>
      </dgm:t>
    </dgm:pt>
    <dgm:pt modelId="{C0E8325E-7EAC-9F40-BCD1-BF2CF31433AD}" type="parTrans" cxnId="{CF89D968-BEBE-3648-BBB7-CB0A2A3AE5AF}">
      <dgm:prSet/>
      <dgm:spPr/>
      <dgm:t>
        <a:bodyPr/>
        <a:lstStyle/>
        <a:p>
          <a:endParaRPr lang="en-US"/>
        </a:p>
      </dgm:t>
    </dgm:pt>
    <dgm:pt modelId="{E484DFD0-8BDC-DA47-9233-A960A2E59E96}" type="sibTrans" cxnId="{CF89D968-BEBE-3648-BBB7-CB0A2A3AE5AF}">
      <dgm:prSet>
        <dgm:style>
          <a:lnRef idx="0">
            <a:schemeClr val="accent3"/>
          </a:lnRef>
          <a:fillRef idx="3">
            <a:schemeClr val="accent3"/>
          </a:fillRef>
          <a:effectRef idx="3">
            <a:schemeClr val="accent3"/>
          </a:effectRef>
          <a:fontRef idx="minor">
            <a:schemeClr val="lt1"/>
          </a:fontRef>
        </dgm:style>
      </dgm:prSet>
      <dgm:spPr/>
      <dgm:t>
        <a:bodyPr/>
        <a:lstStyle/>
        <a:p>
          <a:endParaRPr lang="en-US" dirty="0">
            <a:solidFill>
              <a:schemeClr val="accent6">
                <a:lumMod val="40000"/>
                <a:lumOff val="60000"/>
              </a:schemeClr>
            </a:solidFill>
          </a:endParaRPr>
        </a:p>
      </dgm:t>
    </dgm:pt>
    <dgm:pt modelId="{989498A3-583A-6A42-9CEC-739510439C62}">
      <dgm:prSet phldrT="[Text]"/>
      <dgm:spPr/>
      <dgm:t>
        <a:bodyPr/>
        <a:lstStyle/>
        <a:p>
          <a:r>
            <a:rPr lang="en-US" dirty="0" smtClean="0"/>
            <a:t>Website/Social Media/Admissions Events</a:t>
          </a:r>
          <a:endParaRPr lang="en-US" dirty="0"/>
        </a:p>
      </dgm:t>
    </dgm:pt>
    <dgm:pt modelId="{C23158EF-3FF2-2743-B573-96488167377D}" type="parTrans" cxnId="{E7353F32-BCA1-444F-A20C-5884818ECC9A}">
      <dgm:prSet/>
      <dgm:spPr/>
      <dgm:t>
        <a:bodyPr/>
        <a:lstStyle/>
        <a:p>
          <a:endParaRPr lang="en-US"/>
        </a:p>
      </dgm:t>
    </dgm:pt>
    <dgm:pt modelId="{951BE639-C842-224D-85F7-78CBA4940AC8}" type="sibTrans" cxnId="{E7353F32-BCA1-444F-A20C-5884818ECC9A}">
      <dgm:prSet>
        <dgm:style>
          <a:lnRef idx="0">
            <a:schemeClr val="accent3"/>
          </a:lnRef>
          <a:fillRef idx="3">
            <a:schemeClr val="accent3"/>
          </a:fillRef>
          <a:effectRef idx="3">
            <a:schemeClr val="accent3"/>
          </a:effectRef>
          <a:fontRef idx="minor">
            <a:schemeClr val="lt1"/>
          </a:fontRef>
        </dgm:style>
      </dgm:prSet>
      <dgm:spPr/>
      <dgm:t>
        <a:bodyPr/>
        <a:lstStyle/>
        <a:p>
          <a:endParaRPr lang="en-US" dirty="0"/>
        </a:p>
      </dgm:t>
    </dgm:pt>
    <dgm:pt modelId="{EB31CA48-B1C6-3D4A-9312-3A5E2C89390F}">
      <dgm:prSet phldrT="[Text]"/>
      <dgm:spPr/>
      <dgm:t>
        <a:bodyPr/>
        <a:lstStyle/>
        <a:p>
          <a:r>
            <a:rPr lang="en-US" dirty="0" smtClean="0"/>
            <a:t>Is it working?</a:t>
          </a:r>
          <a:endParaRPr lang="en-US" dirty="0"/>
        </a:p>
      </dgm:t>
    </dgm:pt>
    <dgm:pt modelId="{A7212F7D-354F-A84B-8C4B-E0AE4C50EFD3}" type="parTrans" cxnId="{D5FA2DDE-70CC-8C45-B610-FDD251B96D89}">
      <dgm:prSet/>
      <dgm:spPr/>
      <dgm:t>
        <a:bodyPr/>
        <a:lstStyle/>
        <a:p>
          <a:endParaRPr lang="en-US"/>
        </a:p>
      </dgm:t>
    </dgm:pt>
    <dgm:pt modelId="{2ACAE80E-7D64-8345-89EA-FCD20718956B}" type="sibTrans" cxnId="{D5FA2DDE-70CC-8C45-B610-FDD251B96D89}">
      <dgm:prSet/>
      <dgm:spPr/>
      <dgm:t>
        <a:bodyPr/>
        <a:lstStyle/>
        <a:p>
          <a:endParaRPr lang="en-US"/>
        </a:p>
      </dgm:t>
    </dgm:pt>
    <dgm:pt modelId="{6C25E068-D557-D44C-B955-72EA9FC19317}" type="pres">
      <dgm:prSet presAssocID="{D3ADCA25-1754-974C-A8B2-BD1E89A79A42}" presName="Name0" presStyleCnt="0">
        <dgm:presLayoutVars>
          <dgm:dir/>
          <dgm:resizeHandles val="exact"/>
        </dgm:presLayoutVars>
      </dgm:prSet>
      <dgm:spPr/>
    </dgm:pt>
    <dgm:pt modelId="{8F8E7EFE-AC4C-7841-80A7-80C781F70A8C}" type="pres">
      <dgm:prSet presAssocID="{8C0C0ED3-3AEF-5745-97D4-561EB04322AD}" presName="node" presStyleLbl="node1" presStyleIdx="0" presStyleCnt="3" custLinFactNeighborX="15572" custLinFactNeighborY="-23837">
        <dgm:presLayoutVars>
          <dgm:bulletEnabled val="1"/>
        </dgm:presLayoutVars>
      </dgm:prSet>
      <dgm:spPr/>
      <dgm:t>
        <a:bodyPr/>
        <a:lstStyle/>
        <a:p>
          <a:endParaRPr lang="en-US"/>
        </a:p>
      </dgm:t>
    </dgm:pt>
    <dgm:pt modelId="{1643DD54-04FC-EE44-AD87-63D7CC946D48}" type="pres">
      <dgm:prSet presAssocID="{E484DFD0-8BDC-DA47-9233-A960A2E59E96}" presName="sibTrans" presStyleLbl="sibTrans2D1" presStyleIdx="0" presStyleCnt="2" custLinFactNeighborX="-13502" custLinFactNeighborY="-22639"/>
      <dgm:spPr/>
      <dgm:t>
        <a:bodyPr/>
        <a:lstStyle/>
        <a:p>
          <a:endParaRPr lang="en-US"/>
        </a:p>
      </dgm:t>
    </dgm:pt>
    <dgm:pt modelId="{5F580B06-6368-8347-98F6-E6399127BC49}" type="pres">
      <dgm:prSet presAssocID="{E484DFD0-8BDC-DA47-9233-A960A2E59E96}" presName="connectorText" presStyleLbl="sibTrans2D1" presStyleIdx="0" presStyleCnt="2"/>
      <dgm:spPr/>
      <dgm:t>
        <a:bodyPr/>
        <a:lstStyle/>
        <a:p>
          <a:endParaRPr lang="en-US"/>
        </a:p>
      </dgm:t>
    </dgm:pt>
    <dgm:pt modelId="{9938C8CC-001A-D643-8AD2-2B12F94DD837}" type="pres">
      <dgm:prSet presAssocID="{989498A3-583A-6A42-9CEC-739510439C62}" presName="node" presStyleLbl="node1" presStyleIdx="1" presStyleCnt="3" custLinFactNeighborX="1939" custLinFactNeighborY="-1959">
        <dgm:presLayoutVars>
          <dgm:bulletEnabled val="1"/>
        </dgm:presLayoutVars>
      </dgm:prSet>
      <dgm:spPr/>
      <dgm:t>
        <a:bodyPr/>
        <a:lstStyle/>
        <a:p>
          <a:endParaRPr lang="en-US"/>
        </a:p>
      </dgm:t>
    </dgm:pt>
    <dgm:pt modelId="{057D3B60-798B-7948-A3C1-1B103FBFAF21}" type="pres">
      <dgm:prSet presAssocID="{951BE639-C842-224D-85F7-78CBA4940AC8}" presName="sibTrans" presStyleLbl="sibTrans2D1" presStyleIdx="1" presStyleCnt="2" custLinFactNeighborX="-14855" custLinFactNeighborY="-12903"/>
      <dgm:spPr/>
      <dgm:t>
        <a:bodyPr/>
        <a:lstStyle/>
        <a:p>
          <a:endParaRPr lang="en-US"/>
        </a:p>
      </dgm:t>
    </dgm:pt>
    <dgm:pt modelId="{D3AA2800-4850-2A48-A1DD-751A23426025}" type="pres">
      <dgm:prSet presAssocID="{951BE639-C842-224D-85F7-78CBA4940AC8}" presName="connectorText" presStyleLbl="sibTrans2D1" presStyleIdx="1" presStyleCnt="2"/>
      <dgm:spPr/>
      <dgm:t>
        <a:bodyPr/>
        <a:lstStyle/>
        <a:p>
          <a:endParaRPr lang="en-US"/>
        </a:p>
      </dgm:t>
    </dgm:pt>
    <dgm:pt modelId="{CEF92460-228E-764C-A312-BD21F251205E}" type="pres">
      <dgm:prSet presAssocID="{EB31CA48-B1C6-3D4A-9312-3A5E2C89390F}" presName="node" presStyleLbl="node1" presStyleIdx="2" presStyleCnt="3" custLinFactNeighborX="-3490" custLinFactNeighborY="14449">
        <dgm:presLayoutVars>
          <dgm:bulletEnabled val="1"/>
        </dgm:presLayoutVars>
      </dgm:prSet>
      <dgm:spPr/>
      <dgm:t>
        <a:bodyPr/>
        <a:lstStyle/>
        <a:p>
          <a:endParaRPr lang="en-US"/>
        </a:p>
      </dgm:t>
    </dgm:pt>
  </dgm:ptLst>
  <dgm:cxnLst>
    <dgm:cxn modelId="{CF89D968-BEBE-3648-BBB7-CB0A2A3AE5AF}" srcId="{D3ADCA25-1754-974C-A8B2-BD1E89A79A42}" destId="{8C0C0ED3-3AEF-5745-97D4-561EB04322AD}" srcOrd="0" destOrd="0" parTransId="{C0E8325E-7EAC-9F40-BCD1-BF2CF31433AD}" sibTransId="{E484DFD0-8BDC-DA47-9233-A960A2E59E96}"/>
    <dgm:cxn modelId="{25265C4E-1930-2849-8F27-93E11EF39AE6}" type="presOf" srcId="{951BE639-C842-224D-85F7-78CBA4940AC8}" destId="{057D3B60-798B-7948-A3C1-1B103FBFAF21}" srcOrd="0" destOrd="0" presId="urn:microsoft.com/office/officeart/2005/8/layout/process1"/>
    <dgm:cxn modelId="{D5FA2DDE-70CC-8C45-B610-FDD251B96D89}" srcId="{D3ADCA25-1754-974C-A8B2-BD1E89A79A42}" destId="{EB31CA48-B1C6-3D4A-9312-3A5E2C89390F}" srcOrd="2" destOrd="0" parTransId="{A7212F7D-354F-A84B-8C4B-E0AE4C50EFD3}" sibTransId="{2ACAE80E-7D64-8345-89EA-FCD20718956B}"/>
    <dgm:cxn modelId="{9C976AAD-0B68-4D43-B6B5-A7D4444ED238}" type="presOf" srcId="{989498A3-583A-6A42-9CEC-739510439C62}" destId="{9938C8CC-001A-D643-8AD2-2B12F94DD837}" srcOrd="0" destOrd="0" presId="urn:microsoft.com/office/officeart/2005/8/layout/process1"/>
    <dgm:cxn modelId="{FDCEE6E9-294A-194F-B582-BB80DCF06427}" type="presOf" srcId="{EB31CA48-B1C6-3D4A-9312-3A5E2C89390F}" destId="{CEF92460-228E-764C-A312-BD21F251205E}" srcOrd="0" destOrd="0" presId="urn:microsoft.com/office/officeart/2005/8/layout/process1"/>
    <dgm:cxn modelId="{15D1947F-AD09-F246-9157-08E6EEFD6783}" type="presOf" srcId="{E484DFD0-8BDC-DA47-9233-A960A2E59E96}" destId="{5F580B06-6368-8347-98F6-E6399127BC49}" srcOrd="1" destOrd="0" presId="urn:microsoft.com/office/officeart/2005/8/layout/process1"/>
    <dgm:cxn modelId="{20451B69-000C-E44E-8DDD-A57BE24FB4C0}" type="presOf" srcId="{E484DFD0-8BDC-DA47-9233-A960A2E59E96}" destId="{1643DD54-04FC-EE44-AD87-63D7CC946D48}" srcOrd="0" destOrd="0" presId="urn:microsoft.com/office/officeart/2005/8/layout/process1"/>
    <dgm:cxn modelId="{95B3DDA4-9ACC-1D4A-A895-88604114255C}" type="presOf" srcId="{D3ADCA25-1754-974C-A8B2-BD1E89A79A42}" destId="{6C25E068-D557-D44C-B955-72EA9FC19317}" srcOrd="0" destOrd="0" presId="urn:microsoft.com/office/officeart/2005/8/layout/process1"/>
    <dgm:cxn modelId="{E4598362-19AA-154F-BD50-442FB17BD99E}" type="presOf" srcId="{951BE639-C842-224D-85F7-78CBA4940AC8}" destId="{D3AA2800-4850-2A48-A1DD-751A23426025}" srcOrd="1" destOrd="0" presId="urn:microsoft.com/office/officeart/2005/8/layout/process1"/>
    <dgm:cxn modelId="{E7353F32-BCA1-444F-A20C-5884818ECC9A}" srcId="{D3ADCA25-1754-974C-A8B2-BD1E89A79A42}" destId="{989498A3-583A-6A42-9CEC-739510439C62}" srcOrd="1" destOrd="0" parTransId="{C23158EF-3FF2-2743-B573-96488167377D}" sibTransId="{951BE639-C842-224D-85F7-78CBA4940AC8}"/>
    <dgm:cxn modelId="{B00C47F4-2D41-4C4C-902D-7DC96DE4B627}" type="presOf" srcId="{8C0C0ED3-3AEF-5745-97D4-561EB04322AD}" destId="{8F8E7EFE-AC4C-7841-80A7-80C781F70A8C}" srcOrd="0" destOrd="0" presId="urn:microsoft.com/office/officeart/2005/8/layout/process1"/>
    <dgm:cxn modelId="{9B25CEC4-AA19-9345-B124-9EAD462B1D6C}" type="presParOf" srcId="{6C25E068-D557-D44C-B955-72EA9FC19317}" destId="{8F8E7EFE-AC4C-7841-80A7-80C781F70A8C}" srcOrd="0" destOrd="0" presId="urn:microsoft.com/office/officeart/2005/8/layout/process1"/>
    <dgm:cxn modelId="{C2E4ED8C-C19E-3145-A918-FC4D96FF8F89}" type="presParOf" srcId="{6C25E068-D557-D44C-B955-72EA9FC19317}" destId="{1643DD54-04FC-EE44-AD87-63D7CC946D48}" srcOrd="1" destOrd="0" presId="urn:microsoft.com/office/officeart/2005/8/layout/process1"/>
    <dgm:cxn modelId="{5BC68C54-2568-444E-84F3-0A0FCD63010A}" type="presParOf" srcId="{1643DD54-04FC-EE44-AD87-63D7CC946D48}" destId="{5F580B06-6368-8347-98F6-E6399127BC49}" srcOrd="0" destOrd="0" presId="urn:microsoft.com/office/officeart/2005/8/layout/process1"/>
    <dgm:cxn modelId="{B6D74490-1662-6D41-B267-B8BBE5B18ACF}" type="presParOf" srcId="{6C25E068-D557-D44C-B955-72EA9FC19317}" destId="{9938C8CC-001A-D643-8AD2-2B12F94DD837}" srcOrd="2" destOrd="0" presId="urn:microsoft.com/office/officeart/2005/8/layout/process1"/>
    <dgm:cxn modelId="{EA450CD2-D3F7-9D4A-A4EA-54E25D700BD3}" type="presParOf" srcId="{6C25E068-D557-D44C-B955-72EA9FC19317}" destId="{057D3B60-798B-7948-A3C1-1B103FBFAF21}" srcOrd="3" destOrd="0" presId="urn:microsoft.com/office/officeart/2005/8/layout/process1"/>
    <dgm:cxn modelId="{FE80D87C-0C2E-3742-B367-62985015106A}" type="presParOf" srcId="{057D3B60-798B-7948-A3C1-1B103FBFAF21}" destId="{D3AA2800-4850-2A48-A1DD-751A23426025}" srcOrd="0" destOrd="0" presId="urn:microsoft.com/office/officeart/2005/8/layout/process1"/>
    <dgm:cxn modelId="{6BEC88B9-69D0-2247-855E-CFB31BD52D45}" type="presParOf" srcId="{6C25E068-D557-D44C-B955-72EA9FC19317}" destId="{CEF92460-228E-764C-A312-BD21F251205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0D910F-B07B-A04E-A256-0567D0E902AD}" type="doc">
      <dgm:prSet loTypeId="urn:microsoft.com/office/officeart/2005/8/layout/radial3" loCatId="" qsTypeId="urn:microsoft.com/office/officeart/2005/8/quickstyle/simple5" qsCatId="simple" csTypeId="urn:microsoft.com/office/officeart/2005/8/colors/accent1_2" csCatId="accent1" phldr="1"/>
      <dgm:spPr/>
      <dgm:t>
        <a:bodyPr/>
        <a:lstStyle/>
        <a:p>
          <a:endParaRPr lang="en-US"/>
        </a:p>
      </dgm:t>
    </dgm:pt>
    <dgm:pt modelId="{B0709970-9409-B740-A13E-934D262F5934}">
      <dgm:prSet phldrT="[Text]" custT="1"/>
      <dgm:spPr/>
      <dgm:t>
        <a:bodyPr/>
        <a:lstStyle/>
        <a:p>
          <a:r>
            <a:rPr lang="en-US" sz="2000" b="1" dirty="0" smtClean="0">
              <a:solidFill>
                <a:srgbClr val="F8D92D"/>
              </a:solidFill>
            </a:rPr>
            <a:t>Enrolled Sport Management Student</a:t>
          </a:r>
          <a:endParaRPr lang="en-US" sz="2000" b="1" dirty="0">
            <a:solidFill>
              <a:srgbClr val="F8D92D"/>
            </a:solidFill>
          </a:endParaRPr>
        </a:p>
      </dgm:t>
    </dgm:pt>
    <dgm:pt modelId="{ED078BF2-5DCE-C144-90A4-1017DA689DF9}" type="parTrans" cxnId="{88B44D2C-1AA0-F644-96B8-F73A55B28913}">
      <dgm:prSet/>
      <dgm:spPr/>
      <dgm:t>
        <a:bodyPr/>
        <a:lstStyle/>
        <a:p>
          <a:endParaRPr lang="en-US"/>
        </a:p>
      </dgm:t>
    </dgm:pt>
    <dgm:pt modelId="{EE8F5988-E9CA-C044-90B7-AECE6481E22C}" type="sibTrans" cxnId="{88B44D2C-1AA0-F644-96B8-F73A55B28913}">
      <dgm:prSet/>
      <dgm:spPr/>
      <dgm:t>
        <a:bodyPr/>
        <a:lstStyle/>
        <a:p>
          <a:endParaRPr lang="en-US"/>
        </a:p>
      </dgm:t>
    </dgm:pt>
    <dgm:pt modelId="{F1030BED-63ED-B949-8F0B-9641920FB333}">
      <dgm:prSet phldrT="[Text]" custT="1"/>
      <dgm:spPr/>
      <dgm:t>
        <a:bodyPr/>
        <a:lstStyle/>
        <a:p>
          <a:r>
            <a:rPr lang="en-US" sz="1800" dirty="0" smtClean="0"/>
            <a:t>Admissions Office</a:t>
          </a:r>
          <a:endParaRPr lang="en-US" sz="1800" dirty="0"/>
        </a:p>
      </dgm:t>
    </dgm:pt>
    <dgm:pt modelId="{842467E4-B7CA-0945-9EF7-67D71625C871}" type="parTrans" cxnId="{F5C38F49-33E3-0D46-B7BE-CB8EEE11DF77}">
      <dgm:prSet/>
      <dgm:spPr/>
      <dgm:t>
        <a:bodyPr/>
        <a:lstStyle/>
        <a:p>
          <a:endParaRPr lang="en-US"/>
        </a:p>
      </dgm:t>
    </dgm:pt>
    <dgm:pt modelId="{852A4A38-016A-4045-AB38-1968BBA18F76}" type="sibTrans" cxnId="{F5C38F49-33E3-0D46-B7BE-CB8EEE11DF77}">
      <dgm:prSet/>
      <dgm:spPr/>
      <dgm:t>
        <a:bodyPr/>
        <a:lstStyle/>
        <a:p>
          <a:endParaRPr lang="en-US"/>
        </a:p>
      </dgm:t>
    </dgm:pt>
    <dgm:pt modelId="{E5F49724-B9D2-B348-B4AD-BE767C462510}">
      <dgm:prSet phldrT="[Text]" custT="1"/>
      <dgm:spPr/>
      <dgm:t>
        <a:bodyPr/>
        <a:lstStyle/>
        <a:p>
          <a:r>
            <a:rPr lang="en-US" sz="1800" dirty="0" smtClean="0"/>
            <a:t>Media Department</a:t>
          </a:r>
          <a:endParaRPr lang="en-US" sz="1800" dirty="0"/>
        </a:p>
      </dgm:t>
    </dgm:pt>
    <dgm:pt modelId="{38031E63-52CB-5B4F-8EB5-9C59E86D7CC6}" type="parTrans" cxnId="{46409992-D456-6543-B0AF-1BC2B4BB4F7E}">
      <dgm:prSet/>
      <dgm:spPr/>
      <dgm:t>
        <a:bodyPr/>
        <a:lstStyle/>
        <a:p>
          <a:endParaRPr lang="en-US"/>
        </a:p>
      </dgm:t>
    </dgm:pt>
    <dgm:pt modelId="{3652634D-D545-9B49-A956-0A1A77551ABA}" type="sibTrans" cxnId="{46409992-D456-6543-B0AF-1BC2B4BB4F7E}">
      <dgm:prSet/>
      <dgm:spPr/>
      <dgm:t>
        <a:bodyPr/>
        <a:lstStyle/>
        <a:p>
          <a:endParaRPr lang="en-US"/>
        </a:p>
      </dgm:t>
    </dgm:pt>
    <dgm:pt modelId="{12FABDB6-F432-2F43-A267-811FE253F7C8}">
      <dgm:prSet phldrT="[Text]" custT="1"/>
      <dgm:spPr/>
      <dgm:t>
        <a:bodyPr/>
        <a:lstStyle/>
        <a:p>
          <a:r>
            <a:rPr lang="en-US" sz="1800" dirty="0" smtClean="0"/>
            <a:t>Internship/Career Services</a:t>
          </a:r>
          <a:endParaRPr lang="en-US" sz="1800" dirty="0"/>
        </a:p>
      </dgm:t>
    </dgm:pt>
    <dgm:pt modelId="{22C800CC-C85A-3248-9C49-180D3299EBF8}" type="parTrans" cxnId="{9750C179-D6AD-0048-AD69-94E6D4CD07CD}">
      <dgm:prSet/>
      <dgm:spPr/>
      <dgm:t>
        <a:bodyPr/>
        <a:lstStyle/>
        <a:p>
          <a:endParaRPr lang="en-US"/>
        </a:p>
      </dgm:t>
    </dgm:pt>
    <dgm:pt modelId="{DDE0FE1B-937E-BE42-821F-3334671B23D2}" type="sibTrans" cxnId="{9750C179-D6AD-0048-AD69-94E6D4CD07CD}">
      <dgm:prSet/>
      <dgm:spPr/>
      <dgm:t>
        <a:bodyPr/>
        <a:lstStyle/>
        <a:p>
          <a:endParaRPr lang="en-US"/>
        </a:p>
      </dgm:t>
    </dgm:pt>
    <dgm:pt modelId="{3BF2EB05-6CD0-1B47-8FB2-E195B844FE42}">
      <dgm:prSet phldrT="[Text]" custT="1"/>
      <dgm:spPr/>
      <dgm:t>
        <a:bodyPr/>
        <a:lstStyle/>
        <a:p>
          <a:r>
            <a:rPr lang="en-US" sz="1800" dirty="0" smtClean="0"/>
            <a:t>Coaches</a:t>
          </a:r>
          <a:endParaRPr lang="en-US" sz="1800" dirty="0"/>
        </a:p>
      </dgm:t>
    </dgm:pt>
    <dgm:pt modelId="{242FB426-AA8D-2442-885F-8C89EA68B9ED}" type="parTrans" cxnId="{7BC43B24-DD06-CE4F-B7F8-9E9BC63E9D40}">
      <dgm:prSet/>
      <dgm:spPr/>
      <dgm:t>
        <a:bodyPr/>
        <a:lstStyle/>
        <a:p>
          <a:endParaRPr lang="en-US"/>
        </a:p>
      </dgm:t>
    </dgm:pt>
    <dgm:pt modelId="{E6AD3C18-C054-6A4B-8889-D1982284EEAA}" type="sibTrans" cxnId="{7BC43B24-DD06-CE4F-B7F8-9E9BC63E9D40}">
      <dgm:prSet/>
      <dgm:spPr/>
      <dgm:t>
        <a:bodyPr/>
        <a:lstStyle/>
        <a:p>
          <a:endParaRPr lang="en-US"/>
        </a:p>
      </dgm:t>
    </dgm:pt>
    <dgm:pt modelId="{38F38FA4-E377-B648-8F29-0CEDAF576990}" type="pres">
      <dgm:prSet presAssocID="{310D910F-B07B-A04E-A256-0567D0E902AD}" presName="composite" presStyleCnt="0">
        <dgm:presLayoutVars>
          <dgm:chMax val="1"/>
          <dgm:dir/>
          <dgm:resizeHandles val="exact"/>
        </dgm:presLayoutVars>
      </dgm:prSet>
      <dgm:spPr/>
      <dgm:t>
        <a:bodyPr/>
        <a:lstStyle/>
        <a:p>
          <a:endParaRPr lang="en-US"/>
        </a:p>
      </dgm:t>
    </dgm:pt>
    <dgm:pt modelId="{E3D35068-D14E-8B46-A91B-C61B1DF5BDC0}" type="pres">
      <dgm:prSet presAssocID="{310D910F-B07B-A04E-A256-0567D0E902AD}" presName="radial" presStyleCnt="0">
        <dgm:presLayoutVars>
          <dgm:animLvl val="ctr"/>
        </dgm:presLayoutVars>
      </dgm:prSet>
      <dgm:spPr/>
    </dgm:pt>
    <dgm:pt modelId="{DEDBDBCA-1884-614A-B47E-E79C48582EBE}" type="pres">
      <dgm:prSet presAssocID="{B0709970-9409-B740-A13E-934D262F5934}" presName="centerShape" presStyleLbl="vennNode1" presStyleIdx="0" presStyleCnt="5" custLinFactNeighborX="594" custLinFactNeighborY="3951"/>
      <dgm:spPr/>
      <dgm:t>
        <a:bodyPr/>
        <a:lstStyle/>
        <a:p>
          <a:endParaRPr lang="en-US"/>
        </a:p>
      </dgm:t>
    </dgm:pt>
    <dgm:pt modelId="{A4F1CD26-0274-9444-91A9-057F532E8735}" type="pres">
      <dgm:prSet presAssocID="{F1030BED-63ED-B949-8F0B-9641920FB333}" presName="node" presStyleLbl="vennNode1" presStyleIdx="1" presStyleCnt="5" custScaleX="150469" custRadScaleRad="123766" custRadScaleInc="930">
        <dgm:presLayoutVars>
          <dgm:bulletEnabled val="1"/>
        </dgm:presLayoutVars>
      </dgm:prSet>
      <dgm:spPr/>
      <dgm:t>
        <a:bodyPr/>
        <a:lstStyle/>
        <a:p>
          <a:endParaRPr lang="en-US"/>
        </a:p>
      </dgm:t>
    </dgm:pt>
    <dgm:pt modelId="{89B6055E-269E-4E4D-B4D3-B94F50930A88}" type="pres">
      <dgm:prSet presAssocID="{E5F49724-B9D2-B348-B4AD-BE767C462510}" presName="node" presStyleLbl="vennNode1" presStyleIdx="2" presStyleCnt="5" custScaleX="145277" custScaleY="117613" custRadScaleRad="119567" custRadScaleInc="0">
        <dgm:presLayoutVars>
          <dgm:bulletEnabled val="1"/>
        </dgm:presLayoutVars>
      </dgm:prSet>
      <dgm:spPr/>
      <dgm:t>
        <a:bodyPr/>
        <a:lstStyle/>
        <a:p>
          <a:endParaRPr lang="en-US"/>
        </a:p>
      </dgm:t>
    </dgm:pt>
    <dgm:pt modelId="{FA88C489-CBEC-BC4B-B7CD-A2B77D6FF462}" type="pres">
      <dgm:prSet presAssocID="{12FABDB6-F432-2F43-A267-811FE253F7C8}" presName="node" presStyleLbl="vennNode1" presStyleIdx="3" presStyleCnt="5" custScaleX="150469">
        <dgm:presLayoutVars>
          <dgm:bulletEnabled val="1"/>
        </dgm:presLayoutVars>
      </dgm:prSet>
      <dgm:spPr/>
      <dgm:t>
        <a:bodyPr/>
        <a:lstStyle/>
        <a:p>
          <a:endParaRPr lang="en-US"/>
        </a:p>
      </dgm:t>
    </dgm:pt>
    <dgm:pt modelId="{29606717-A2E1-C547-90BC-4C8B745F4DEB}" type="pres">
      <dgm:prSet presAssocID="{3BF2EB05-6CD0-1B47-8FB2-E195B844FE42}" presName="node" presStyleLbl="vennNode1" presStyleIdx="4" presStyleCnt="5" custScaleX="125916" custRadScaleRad="113682" custRadScaleInc="1037">
        <dgm:presLayoutVars>
          <dgm:bulletEnabled val="1"/>
        </dgm:presLayoutVars>
      </dgm:prSet>
      <dgm:spPr/>
      <dgm:t>
        <a:bodyPr/>
        <a:lstStyle/>
        <a:p>
          <a:endParaRPr lang="en-US"/>
        </a:p>
      </dgm:t>
    </dgm:pt>
  </dgm:ptLst>
  <dgm:cxnLst>
    <dgm:cxn modelId="{9750C179-D6AD-0048-AD69-94E6D4CD07CD}" srcId="{B0709970-9409-B740-A13E-934D262F5934}" destId="{12FABDB6-F432-2F43-A267-811FE253F7C8}" srcOrd="2" destOrd="0" parTransId="{22C800CC-C85A-3248-9C49-180D3299EBF8}" sibTransId="{DDE0FE1B-937E-BE42-821F-3334671B23D2}"/>
    <dgm:cxn modelId="{40DBD721-F221-FE4B-8493-E4649C690B31}" type="presOf" srcId="{F1030BED-63ED-B949-8F0B-9641920FB333}" destId="{A4F1CD26-0274-9444-91A9-057F532E8735}" srcOrd="0" destOrd="0" presId="urn:microsoft.com/office/officeart/2005/8/layout/radial3"/>
    <dgm:cxn modelId="{46409992-D456-6543-B0AF-1BC2B4BB4F7E}" srcId="{B0709970-9409-B740-A13E-934D262F5934}" destId="{E5F49724-B9D2-B348-B4AD-BE767C462510}" srcOrd="1" destOrd="0" parTransId="{38031E63-52CB-5B4F-8EB5-9C59E86D7CC6}" sibTransId="{3652634D-D545-9B49-A956-0A1A77551ABA}"/>
    <dgm:cxn modelId="{88B44D2C-1AA0-F644-96B8-F73A55B28913}" srcId="{310D910F-B07B-A04E-A256-0567D0E902AD}" destId="{B0709970-9409-B740-A13E-934D262F5934}" srcOrd="0" destOrd="0" parTransId="{ED078BF2-5DCE-C144-90A4-1017DA689DF9}" sibTransId="{EE8F5988-E9CA-C044-90B7-AECE6481E22C}"/>
    <dgm:cxn modelId="{B0FF5980-DA62-6847-93A2-3AA975065DF6}" type="presOf" srcId="{B0709970-9409-B740-A13E-934D262F5934}" destId="{DEDBDBCA-1884-614A-B47E-E79C48582EBE}" srcOrd="0" destOrd="0" presId="urn:microsoft.com/office/officeart/2005/8/layout/radial3"/>
    <dgm:cxn modelId="{D7A2D9C5-8863-5542-8F7D-F3708009E7F3}" type="presOf" srcId="{E5F49724-B9D2-B348-B4AD-BE767C462510}" destId="{89B6055E-269E-4E4D-B4D3-B94F50930A88}" srcOrd="0" destOrd="0" presId="urn:microsoft.com/office/officeart/2005/8/layout/radial3"/>
    <dgm:cxn modelId="{75BECFA2-6385-AD4F-8716-C9DC9AE1EB1B}" type="presOf" srcId="{3BF2EB05-6CD0-1B47-8FB2-E195B844FE42}" destId="{29606717-A2E1-C547-90BC-4C8B745F4DEB}" srcOrd="0" destOrd="0" presId="urn:microsoft.com/office/officeart/2005/8/layout/radial3"/>
    <dgm:cxn modelId="{7736599D-D239-CD47-BE72-5E1549218027}" type="presOf" srcId="{12FABDB6-F432-2F43-A267-811FE253F7C8}" destId="{FA88C489-CBEC-BC4B-B7CD-A2B77D6FF462}" srcOrd="0" destOrd="0" presId="urn:microsoft.com/office/officeart/2005/8/layout/radial3"/>
    <dgm:cxn modelId="{5C50BC16-6D64-F347-BBCC-1DEF2846C5DD}" type="presOf" srcId="{310D910F-B07B-A04E-A256-0567D0E902AD}" destId="{38F38FA4-E377-B648-8F29-0CEDAF576990}" srcOrd="0" destOrd="0" presId="urn:microsoft.com/office/officeart/2005/8/layout/radial3"/>
    <dgm:cxn modelId="{7BC43B24-DD06-CE4F-B7F8-9E9BC63E9D40}" srcId="{B0709970-9409-B740-A13E-934D262F5934}" destId="{3BF2EB05-6CD0-1B47-8FB2-E195B844FE42}" srcOrd="3" destOrd="0" parTransId="{242FB426-AA8D-2442-885F-8C89EA68B9ED}" sibTransId="{E6AD3C18-C054-6A4B-8889-D1982284EEAA}"/>
    <dgm:cxn modelId="{F5C38F49-33E3-0D46-B7BE-CB8EEE11DF77}" srcId="{B0709970-9409-B740-A13E-934D262F5934}" destId="{F1030BED-63ED-B949-8F0B-9641920FB333}" srcOrd="0" destOrd="0" parTransId="{842467E4-B7CA-0945-9EF7-67D71625C871}" sibTransId="{852A4A38-016A-4045-AB38-1968BBA18F76}"/>
    <dgm:cxn modelId="{F9177869-5AFE-3C43-9129-489BA4E28F34}" type="presParOf" srcId="{38F38FA4-E377-B648-8F29-0CEDAF576990}" destId="{E3D35068-D14E-8B46-A91B-C61B1DF5BDC0}" srcOrd="0" destOrd="0" presId="urn:microsoft.com/office/officeart/2005/8/layout/radial3"/>
    <dgm:cxn modelId="{E55DCE0E-73F3-A941-84CF-9B7BE0114C61}" type="presParOf" srcId="{E3D35068-D14E-8B46-A91B-C61B1DF5BDC0}" destId="{DEDBDBCA-1884-614A-B47E-E79C48582EBE}" srcOrd="0" destOrd="0" presId="urn:microsoft.com/office/officeart/2005/8/layout/radial3"/>
    <dgm:cxn modelId="{85EF4E59-5AD0-EF4A-B71E-6FDA4EFF6197}" type="presParOf" srcId="{E3D35068-D14E-8B46-A91B-C61B1DF5BDC0}" destId="{A4F1CD26-0274-9444-91A9-057F532E8735}" srcOrd="1" destOrd="0" presId="urn:microsoft.com/office/officeart/2005/8/layout/radial3"/>
    <dgm:cxn modelId="{825F6A24-2237-7240-8343-C4CCC08B7B6D}" type="presParOf" srcId="{E3D35068-D14E-8B46-A91B-C61B1DF5BDC0}" destId="{89B6055E-269E-4E4D-B4D3-B94F50930A88}" srcOrd="2" destOrd="0" presId="urn:microsoft.com/office/officeart/2005/8/layout/radial3"/>
    <dgm:cxn modelId="{5BD29906-BA3C-124D-998B-CFCD2B7D9BE7}" type="presParOf" srcId="{E3D35068-D14E-8B46-A91B-C61B1DF5BDC0}" destId="{FA88C489-CBEC-BC4B-B7CD-A2B77D6FF462}" srcOrd="3" destOrd="0" presId="urn:microsoft.com/office/officeart/2005/8/layout/radial3"/>
    <dgm:cxn modelId="{619E9443-0BF1-424A-91DF-040020558C1B}" type="presParOf" srcId="{E3D35068-D14E-8B46-A91B-C61B1DF5BDC0}" destId="{29606717-A2E1-C547-90BC-4C8B745F4DE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8D7FB-506B-8C48-92D7-02B01948D830}">
      <dsp:nvSpPr>
        <dsp:cNvPr id="0" name=""/>
        <dsp:cNvSpPr/>
      </dsp:nvSpPr>
      <dsp:spPr>
        <a:xfrm>
          <a:off x="0" y="76205"/>
          <a:ext cx="7319010" cy="128920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en-US" sz="5600" kern="1200" dirty="0" smtClean="0">
              <a:solidFill>
                <a:srgbClr val="FFFF00"/>
              </a:solidFill>
            </a:rPr>
            <a:t>Preparation </a:t>
          </a:r>
          <a:endParaRPr lang="en-US" sz="5600" kern="1200" dirty="0">
            <a:solidFill>
              <a:srgbClr val="FFFF00"/>
            </a:solidFill>
          </a:endParaRPr>
        </a:p>
      </dsp:txBody>
      <dsp:txXfrm>
        <a:off x="37760" y="113965"/>
        <a:ext cx="5927852" cy="1213688"/>
      </dsp:txXfrm>
    </dsp:sp>
    <dsp:sp modelId="{092CF1B7-F1EE-464B-A5E1-D5FDCB2BFCFD}">
      <dsp:nvSpPr>
        <dsp:cNvPr id="0" name=""/>
        <dsp:cNvSpPr/>
      </dsp:nvSpPr>
      <dsp:spPr>
        <a:xfrm>
          <a:off x="645794" y="1504077"/>
          <a:ext cx="7319010" cy="128920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en-US" sz="5600" kern="1200" dirty="0" smtClean="0">
              <a:solidFill>
                <a:srgbClr val="FFFF00"/>
              </a:solidFill>
            </a:rPr>
            <a:t>Accreditation</a:t>
          </a:r>
          <a:endParaRPr lang="en-US" sz="5600" kern="1200" dirty="0">
            <a:solidFill>
              <a:srgbClr val="FFFF00"/>
            </a:solidFill>
          </a:endParaRPr>
        </a:p>
      </dsp:txBody>
      <dsp:txXfrm>
        <a:off x="683554" y="1541837"/>
        <a:ext cx="5759709" cy="1213688"/>
      </dsp:txXfrm>
    </dsp:sp>
    <dsp:sp modelId="{4F76869C-E352-A948-B87D-2635B73A301C}">
      <dsp:nvSpPr>
        <dsp:cNvPr id="0" name=""/>
        <dsp:cNvSpPr/>
      </dsp:nvSpPr>
      <dsp:spPr>
        <a:xfrm>
          <a:off x="1291589" y="3008154"/>
          <a:ext cx="7319010" cy="128920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en-US" sz="5600" kern="1200" dirty="0" smtClean="0">
              <a:solidFill>
                <a:srgbClr val="FFFF00"/>
              </a:solidFill>
            </a:rPr>
            <a:t>Now what……?</a:t>
          </a:r>
          <a:endParaRPr lang="en-US" sz="5600" kern="1200" dirty="0">
            <a:solidFill>
              <a:srgbClr val="FFFF00"/>
            </a:solidFill>
          </a:endParaRPr>
        </a:p>
      </dsp:txBody>
      <dsp:txXfrm>
        <a:off x="1329349" y="3045914"/>
        <a:ext cx="5759709" cy="1213688"/>
      </dsp:txXfrm>
    </dsp:sp>
    <dsp:sp modelId="{91F36D96-FE36-DA45-9D6A-1B3CEEF767C0}">
      <dsp:nvSpPr>
        <dsp:cNvPr id="0" name=""/>
        <dsp:cNvSpPr/>
      </dsp:nvSpPr>
      <dsp:spPr>
        <a:xfrm>
          <a:off x="6481024" y="977650"/>
          <a:ext cx="837985" cy="83798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669571" y="977650"/>
        <a:ext cx="460891" cy="630584"/>
      </dsp:txXfrm>
    </dsp:sp>
    <dsp:sp modelId="{CDBB0E2E-989C-694A-8BC0-406FA9777B76}">
      <dsp:nvSpPr>
        <dsp:cNvPr id="0" name=""/>
        <dsp:cNvSpPr/>
      </dsp:nvSpPr>
      <dsp:spPr>
        <a:xfrm>
          <a:off x="7126819" y="2473132"/>
          <a:ext cx="837985" cy="83798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7315366" y="2473132"/>
        <a:ext cx="460891" cy="630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24B18-60E5-1F49-A64F-BE903C22F6F4}">
      <dsp:nvSpPr>
        <dsp:cNvPr id="0" name=""/>
        <dsp:cNvSpPr/>
      </dsp:nvSpPr>
      <dsp:spPr>
        <a:xfrm>
          <a:off x="1633219" y="176274"/>
          <a:ext cx="3276600" cy="113792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C0ED1DC4-9540-5D4C-8B5B-555BCD1D6DFD}">
      <dsp:nvSpPr>
        <dsp:cNvPr id="0" name=""/>
        <dsp:cNvSpPr/>
      </dsp:nvSpPr>
      <dsp:spPr>
        <a:xfrm>
          <a:off x="2971800" y="2616196"/>
          <a:ext cx="635000" cy="508004"/>
        </a:xfrm>
        <a:prstGeom prst="downArrow">
          <a:avLst/>
        </a:prstGeom>
        <a:blipFill rotWithShape="1">
          <a:blip xmlns:r="http://schemas.openxmlformats.org/officeDocument/2006/relationships" r:embed="rId1">
            <a:duotone>
              <a:schemeClr val="accent3">
                <a:shade val="10000"/>
                <a:satMod val="135000"/>
              </a:schemeClr>
              <a:schemeClr val="accent3">
                <a:satMod val="150000"/>
                <a:lumMod val="110000"/>
              </a:schemeClr>
            </a:duotone>
          </a:blip>
          <a:stretch/>
        </a:blipFill>
        <a:ln>
          <a:noFill/>
        </a:ln>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lightRig rig="flat" dir="t"/>
        </a:scene3d>
        <a:sp3d z="190500">
          <a:bevelT w="0" h="0"/>
        </a:sp3d>
      </dsp:spPr>
      <dsp:style>
        <a:lnRef idx="0">
          <a:schemeClr val="accent3"/>
        </a:lnRef>
        <a:fillRef idx="3">
          <a:schemeClr val="accent3"/>
        </a:fillRef>
        <a:effectRef idx="3">
          <a:schemeClr val="accent3"/>
        </a:effectRef>
        <a:fontRef idx="minor">
          <a:schemeClr val="lt1"/>
        </a:fontRef>
      </dsp:style>
    </dsp:sp>
    <dsp:sp modelId="{27CFF7E6-6883-3348-A832-ABDC5CFB3C09}">
      <dsp:nvSpPr>
        <dsp:cNvPr id="0" name=""/>
        <dsp:cNvSpPr/>
      </dsp:nvSpPr>
      <dsp:spPr>
        <a:xfrm>
          <a:off x="228599" y="3301999"/>
          <a:ext cx="6096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cap="none" spc="0" dirty="0" smtClean="0">
              <a:ln>
                <a:prstDash val="solid"/>
              </a:ln>
              <a:effectLst>
                <a:glow rad="139700">
                  <a:schemeClr val="accent4">
                    <a:satMod val="175000"/>
                    <a:alpha val="40000"/>
                  </a:schemeClr>
                </a:glow>
                <a:outerShdw blurRad="88000" dist="50800" dir="5040000" algn="tl">
                  <a:schemeClr val="accent4">
                    <a:tint val="80000"/>
                    <a:satMod val="250000"/>
                    <a:alpha val="45000"/>
                  </a:schemeClr>
                </a:outerShdw>
              </a:effectLst>
            </a:rPr>
            <a:t>Enrolled Sport Management Student</a:t>
          </a:r>
          <a:endParaRPr lang="en-US" sz="4000" b="1" kern="1200" cap="none" spc="0" dirty="0">
            <a:ln>
              <a:prstDash val="solid"/>
            </a:ln>
            <a:effectLst>
              <a:glow rad="139700">
                <a:schemeClr val="accent4">
                  <a:satMod val="175000"/>
                  <a:alpha val="40000"/>
                </a:schemeClr>
              </a:glow>
              <a:outerShdw blurRad="88000" dist="50800" dir="5040000" algn="tl">
                <a:schemeClr val="accent4">
                  <a:tint val="80000"/>
                  <a:satMod val="250000"/>
                  <a:alpha val="45000"/>
                </a:schemeClr>
              </a:outerShdw>
            </a:effectLst>
          </a:endParaRPr>
        </a:p>
      </dsp:txBody>
      <dsp:txXfrm>
        <a:off x="228599" y="3301999"/>
        <a:ext cx="6096000" cy="762000"/>
      </dsp:txXfrm>
    </dsp:sp>
    <dsp:sp modelId="{B4818096-58B0-484A-9F8E-E2EE3A8C9859}">
      <dsp:nvSpPr>
        <dsp:cNvPr id="0" name=""/>
        <dsp:cNvSpPr/>
      </dsp:nvSpPr>
      <dsp:spPr>
        <a:xfrm>
          <a:off x="2285995" y="1066802"/>
          <a:ext cx="1610361" cy="1386847"/>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t>?</a:t>
          </a:r>
          <a:endParaRPr lang="en-US" sz="5400" kern="1200" dirty="0"/>
        </a:p>
      </dsp:txBody>
      <dsp:txXfrm>
        <a:off x="2521827" y="1269901"/>
        <a:ext cx="1138697" cy="980649"/>
      </dsp:txXfrm>
    </dsp:sp>
    <dsp:sp modelId="{8E8B085B-E012-4F45-8C13-CAB12FB1DAA8}">
      <dsp:nvSpPr>
        <dsp:cNvPr id="0" name=""/>
        <dsp:cNvSpPr/>
      </dsp:nvSpPr>
      <dsp:spPr>
        <a:xfrm>
          <a:off x="1219198" y="0"/>
          <a:ext cx="2108194" cy="1447803"/>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t>?</a:t>
          </a:r>
          <a:endParaRPr lang="en-US" sz="5400" kern="1200" dirty="0"/>
        </a:p>
      </dsp:txBody>
      <dsp:txXfrm>
        <a:off x="1527936" y="212026"/>
        <a:ext cx="1490718" cy="1023751"/>
      </dsp:txXfrm>
    </dsp:sp>
    <dsp:sp modelId="{96A74814-741F-F44D-8469-EE9F61643B52}">
      <dsp:nvSpPr>
        <dsp:cNvPr id="0" name=""/>
        <dsp:cNvSpPr/>
      </dsp:nvSpPr>
      <dsp:spPr>
        <a:xfrm>
          <a:off x="3352799" y="0"/>
          <a:ext cx="2006593" cy="1650994"/>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Accreditation</a:t>
          </a:r>
          <a:endParaRPr lang="en-US" sz="1800" kern="1200" dirty="0"/>
        </a:p>
      </dsp:txBody>
      <dsp:txXfrm>
        <a:off x="3646658" y="241782"/>
        <a:ext cx="1418875" cy="1167430"/>
      </dsp:txXfrm>
    </dsp:sp>
    <dsp:sp modelId="{D2495896-D8FF-ED45-BC1C-ECE23C2B3646}">
      <dsp:nvSpPr>
        <dsp:cNvPr id="0" name=""/>
        <dsp:cNvSpPr/>
      </dsp:nvSpPr>
      <dsp:spPr>
        <a:xfrm>
          <a:off x="381002" y="0"/>
          <a:ext cx="5791194" cy="2844800"/>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E7EFE-AC4C-7841-80A7-80C781F70A8C}">
      <dsp:nvSpPr>
        <dsp:cNvPr id="0" name=""/>
        <dsp:cNvSpPr/>
      </dsp:nvSpPr>
      <dsp:spPr>
        <a:xfrm>
          <a:off x="155249" y="615781"/>
          <a:ext cx="2365387" cy="1419232"/>
        </a:xfrm>
        <a:prstGeom prst="roundRect">
          <a:avLst>
            <a:gd name="adj" fmla="val 10000"/>
          </a:avLst>
        </a:prstGeom>
        <a:solidFill>
          <a:schemeClr val="accent1">
            <a:hueOff val="0"/>
            <a:satOff val="0"/>
            <a:lumOff val="0"/>
            <a:alphaOff val="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lvl="0" algn="ctr" defTabSz="933450">
            <a:lnSpc>
              <a:spcPct val="90000"/>
            </a:lnSpc>
            <a:spcBef>
              <a:spcPct val="0"/>
            </a:spcBef>
            <a:spcAft>
              <a:spcPct val="35000"/>
            </a:spcAft>
          </a:pPr>
          <a:r>
            <a:rPr lang="en-US" sz="2100" kern="1200" dirty="0" smtClean="0"/>
            <a:t>Branding</a:t>
          </a:r>
          <a:endParaRPr lang="en-US" sz="2100" kern="1200" dirty="0"/>
        </a:p>
      </dsp:txBody>
      <dsp:txXfrm>
        <a:off x="196817" y="657349"/>
        <a:ext cx="2282251" cy="1336096"/>
      </dsp:txXfrm>
    </dsp:sp>
    <dsp:sp modelId="{1643DD54-04FC-EE44-AD87-63D7CC946D48}">
      <dsp:nvSpPr>
        <dsp:cNvPr id="0" name=""/>
        <dsp:cNvSpPr/>
      </dsp:nvSpPr>
      <dsp:spPr>
        <a:xfrm rot="334339">
          <a:off x="2665145" y="1055731"/>
          <a:ext cx="435154" cy="586616"/>
        </a:xfrm>
        <a:prstGeom prst="rightArrow">
          <a:avLst>
            <a:gd name="adj1" fmla="val 60000"/>
            <a:gd name="adj2" fmla="val 50000"/>
          </a:avLst>
        </a:prstGeom>
        <a:blipFill rotWithShape="1">
          <a:blip xmlns:r="http://schemas.openxmlformats.org/officeDocument/2006/relationships" r:embed="rId1">
            <a:duotone>
              <a:schemeClr val="accent3">
                <a:shade val="10000"/>
                <a:satMod val="135000"/>
              </a:schemeClr>
              <a:schemeClr val="accent3">
                <a:satMod val="150000"/>
                <a:lumMod val="110000"/>
              </a:schemeClr>
            </a:duotone>
          </a:blip>
          <a:stretch/>
        </a:blipFill>
        <a:ln>
          <a:noFill/>
        </a:ln>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z="-227350">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solidFill>
              <a:schemeClr val="accent6">
                <a:lumMod val="40000"/>
                <a:lumOff val="60000"/>
              </a:schemeClr>
            </a:solidFill>
          </a:endParaRPr>
        </a:p>
      </dsp:txBody>
      <dsp:txXfrm>
        <a:off x="2665453" y="1166716"/>
        <a:ext cx="304608" cy="351970"/>
      </dsp:txXfrm>
    </dsp:sp>
    <dsp:sp modelId="{9938C8CC-001A-D643-8AD2-2B12F94DD837}">
      <dsp:nvSpPr>
        <dsp:cNvPr id="0" name=""/>
        <dsp:cNvSpPr/>
      </dsp:nvSpPr>
      <dsp:spPr>
        <a:xfrm>
          <a:off x="3337802" y="926281"/>
          <a:ext cx="2365387" cy="1419232"/>
        </a:xfrm>
        <a:prstGeom prst="roundRect">
          <a:avLst>
            <a:gd name="adj" fmla="val 10000"/>
          </a:avLst>
        </a:prstGeom>
        <a:solidFill>
          <a:schemeClr val="accent1">
            <a:hueOff val="0"/>
            <a:satOff val="0"/>
            <a:lumOff val="0"/>
            <a:alphaOff val="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lvl="0" algn="ctr" defTabSz="933450">
            <a:lnSpc>
              <a:spcPct val="90000"/>
            </a:lnSpc>
            <a:spcBef>
              <a:spcPct val="0"/>
            </a:spcBef>
            <a:spcAft>
              <a:spcPct val="35000"/>
            </a:spcAft>
          </a:pPr>
          <a:r>
            <a:rPr lang="en-US" sz="2100" kern="1200" dirty="0" smtClean="0"/>
            <a:t>Website/Social Media/Admissions Events</a:t>
          </a:r>
          <a:endParaRPr lang="en-US" sz="2100" kern="1200" dirty="0"/>
        </a:p>
      </dsp:txBody>
      <dsp:txXfrm>
        <a:off x="3379370" y="967849"/>
        <a:ext cx="2282251" cy="1336096"/>
      </dsp:txXfrm>
    </dsp:sp>
    <dsp:sp modelId="{057D3B60-798B-7948-A3C1-1B103FBFAF21}">
      <dsp:nvSpPr>
        <dsp:cNvPr id="0" name=""/>
        <dsp:cNvSpPr/>
      </dsp:nvSpPr>
      <dsp:spPr>
        <a:xfrm rot="245135">
          <a:off x="5855655" y="1384290"/>
          <a:ext cx="475445" cy="586616"/>
        </a:xfrm>
        <a:prstGeom prst="rightArrow">
          <a:avLst>
            <a:gd name="adj1" fmla="val 60000"/>
            <a:gd name="adj2" fmla="val 50000"/>
          </a:avLst>
        </a:prstGeom>
        <a:blipFill rotWithShape="1">
          <a:blip xmlns:r="http://schemas.openxmlformats.org/officeDocument/2006/relationships" r:embed="rId1">
            <a:duotone>
              <a:schemeClr val="accent3">
                <a:shade val="10000"/>
                <a:satMod val="135000"/>
              </a:schemeClr>
              <a:schemeClr val="accent3">
                <a:satMod val="150000"/>
                <a:lumMod val="110000"/>
              </a:schemeClr>
            </a:duotone>
          </a:blip>
          <a:stretch/>
        </a:blipFill>
        <a:ln>
          <a:noFill/>
        </a:ln>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z="-227350">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5855836" y="1496532"/>
        <a:ext cx="332812" cy="351970"/>
      </dsp:txXfrm>
    </dsp:sp>
    <dsp:sp modelId="{CEF92460-228E-764C-A312-BD21F251205E}">
      <dsp:nvSpPr>
        <dsp:cNvPr id="0" name=""/>
        <dsp:cNvSpPr/>
      </dsp:nvSpPr>
      <dsp:spPr>
        <a:xfrm>
          <a:off x="6597977" y="1159148"/>
          <a:ext cx="2365387" cy="1419232"/>
        </a:xfrm>
        <a:prstGeom prst="roundRect">
          <a:avLst>
            <a:gd name="adj" fmla="val 10000"/>
          </a:avLst>
        </a:prstGeom>
        <a:solidFill>
          <a:schemeClr val="accent1">
            <a:hueOff val="0"/>
            <a:satOff val="0"/>
            <a:lumOff val="0"/>
            <a:alphaOff val="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lvl="0" algn="ctr" defTabSz="933450">
            <a:lnSpc>
              <a:spcPct val="90000"/>
            </a:lnSpc>
            <a:spcBef>
              <a:spcPct val="0"/>
            </a:spcBef>
            <a:spcAft>
              <a:spcPct val="35000"/>
            </a:spcAft>
          </a:pPr>
          <a:r>
            <a:rPr lang="en-US" sz="2100" kern="1200" dirty="0" smtClean="0"/>
            <a:t>Is it working?</a:t>
          </a:r>
          <a:endParaRPr lang="en-US" sz="2100" kern="1200" dirty="0"/>
        </a:p>
      </dsp:txBody>
      <dsp:txXfrm>
        <a:off x="6639545" y="1200716"/>
        <a:ext cx="2282251" cy="1336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BDBCA-1884-614A-B47E-E79C48582EBE}">
      <dsp:nvSpPr>
        <dsp:cNvPr id="0" name=""/>
        <dsp:cNvSpPr/>
      </dsp:nvSpPr>
      <dsp:spPr>
        <a:xfrm>
          <a:off x="2560650" y="1079500"/>
          <a:ext cx="2383693" cy="2383693"/>
        </a:xfrm>
        <a:prstGeom prst="ellipse">
          <a:avLst/>
        </a:prstGeom>
        <a:blipFill rotWithShape="0">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noFill/>
        </a:ln>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8D92D"/>
              </a:solidFill>
            </a:rPr>
            <a:t>Enrolled Sport Management Student</a:t>
          </a:r>
          <a:endParaRPr lang="en-US" sz="2000" b="1" kern="1200" dirty="0">
            <a:solidFill>
              <a:srgbClr val="F8D92D"/>
            </a:solidFill>
          </a:endParaRPr>
        </a:p>
      </dsp:txBody>
      <dsp:txXfrm>
        <a:off x="2909734" y="1428584"/>
        <a:ext cx="1685525" cy="1685525"/>
      </dsp:txXfrm>
    </dsp:sp>
    <dsp:sp modelId="{A4F1CD26-0274-9444-91A9-057F532E8735}">
      <dsp:nvSpPr>
        <dsp:cNvPr id="0" name=""/>
        <dsp:cNvSpPr/>
      </dsp:nvSpPr>
      <dsp:spPr>
        <a:xfrm>
          <a:off x="2865441" y="0"/>
          <a:ext cx="1793359" cy="1191846"/>
        </a:xfrm>
        <a:prstGeom prst="ellipse">
          <a:avLst/>
        </a:prstGeom>
        <a:blipFill rotWithShape="0">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noFill/>
        </a:ln>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Admissions Office</a:t>
          </a:r>
          <a:endParaRPr lang="en-US" sz="1800" kern="1200" dirty="0"/>
        </a:p>
      </dsp:txBody>
      <dsp:txXfrm>
        <a:off x="3128072" y="174542"/>
        <a:ext cx="1268097" cy="842762"/>
      </dsp:txXfrm>
    </dsp:sp>
    <dsp:sp modelId="{89B6055E-269E-4E4D-B4D3-B94F50930A88}">
      <dsp:nvSpPr>
        <dsp:cNvPr id="0" name=""/>
        <dsp:cNvSpPr/>
      </dsp:nvSpPr>
      <dsp:spPr>
        <a:xfrm>
          <a:off x="4724393" y="1447798"/>
          <a:ext cx="1731479" cy="1401766"/>
        </a:xfrm>
        <a:prstGeom prst="ellipse">
          <a:avLst/>
        </a:prstGeom>
        <a:blipFill rotWithShape="0">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noFill/>
        </a:ln>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Media Department</a:t>
          </a:r>
          <a:endParaRPr lang="en-US" sz="1800" kern="1200" dirty="0"/>
        </a:p>
      </dsp:txBody>
      <dsp:txXfrm>
        <a:off x="4977962" y="1653082"/>
        <a:ext cx="1224341" cy="991198"/>
      </dsp:txXfrm>
    </dsp:sp>
    <dsp:sp modelId="{FA88C489-CBEC-BC4B-B7CD-A2B77D6FF462}">
      <dsp:nvSpPr>
        <dsp:cNvPr id="0" name=""/>
        <dsp:cNvSpPr/>
      </dsp:nvSpPr>
      <dsp:spPr>
        <a:xfrm>
          <a:off x="2837375" y="3105090"/>
          <a:ext cx="1793359" cy="1191846"/>
        </a:xfrm>
        <a:prstGeom prst="ellipse">
          <a:avLst/>
        </a:prstGeom>
        <a:blipFill rotWithShape="0">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noFill/>
        </a:ln>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Internship/Career Services</a:t>
          </a:r>
          <a:endParaRPr lang="en-US" sz="1800" kern="1200" dirty="0"/>
        </a:p>
      </dsp:txBody>
      <dsp:txXfrm>
        <a:off x="3100006" y="3279632"/>
        <a:ext cx="1268097" cy="842762"/>
      </dsp:txXfrm>
    </dsp:sp>
    <dsp:sp modelId="{29606717-A2E1-C547-90BC-4C8B745F4DEB}">
      <dsp:nvSpPr>
        <dsp:cNvPr id="0" name=""/>
        <dsp:cNvSpPr/>
      </dsp:nvSpPr>
      <dsp:spPr>
        <a:xfrm>
          <a:off x="1219204" y="1524013"/>
          <a:ext cx="1500725" cy="1191846"/>
        </a:xfrm>
        <a:prstGeom prst="ellipse">
          <a:avLst/>
        </a:prstGeom>
        <a:blipFill rotWithShape="0">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noFill/>
        </a:ln>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Coaches</a:t>
          </a:r>
          <a:endParaRPr lang="en-US" sz="1800" kern="1200" dirty="0"/>
        </a:p>
      </dsp:txBody>
      <dsp:txXfrm>
        <a:off x="1438980" y="1698555"/>
        <a:ext cx="1061173" cy="84276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6C26F6-8261-FD4C-A7C7-B454A2F6005D}" type="datetimeFigureOut">
              <a:rPr lang="en-US" smtClean="0"/>
              <a:t>2/11/19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47A72-9952-2842-AFBE-3A697505E106}" type="slidenum">
              <a:rPr lang="en-US" smtClean="0"/>
              <a:t>‹#›</a:t>
            </a:fld>
            <a:endParaRPr lang="en-US" dirty="0"/>
          </a:p>
        </p:txBody>
      </p:sp>
    </p:spTree>
    <p:extLst>
      <p:ext uri="{BB962C8B-B14F-4D97-AF65-F5344CB8AC3E}">
        <p14:creationId xmlns:p14="http://schemas.microsoft.com/office/powerpoint/2010/main" val="2666610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1</a:t>
            </a:fld>
            <a:endParaRPr lang="en-US" dirty="0"/>
          </a:p>
        </p:txBody>
      </p:sp>
    </p:spTree>
    <p:extLst>
      <p:ext uri="{BB962C8B-B14F-4D97-AF65-F5344CB8AC3E}">
        <p14:creationId xmlns:p14="http://schemas.microsoft.com/office/powerpoint/2010/main" val="43432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10</a:t>
            </a:fld>
            <a:endParaRPr lang="en-US" dirty="0"/>
          </a:p>
        </p:txBody>
      </p:sp>
    </p:spTree>
    <p:extLst>
      <p:ext uri="{BB962C8B-B14F-4D97-AF65-F5344CB8AC3E}">
        <p14:creationId xmlns:p14="http://schemas.microsoft.com/office/powerpoint/2010/main" val="3601446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https://www.statista.com/statistics/293771/number-of-us-instagram-users/</a:t>
            </a:r>
          </a:p>
          <a:p>
            <a:endParaRPr lang="en-US" dirty="0" smtClean="0"/>
          </a:p>
          <a:p>
            <a:r>
              <a:rPr lang="en-US" dirty="0" smtClean="0"/>
              <a:t>https://www.adweek.com/digital/pius-boachie-guest-post-instagram-stories/</a:t>
            </a:r>
          </a:p>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11</a:t>
            </a:fld>
            <a:endParaRPr lang="en-US" dirty="0"/>
          </a:p>
        </p:txBody>
      </p:sp>
    </p:spTree>
    <p:extLst>
      <p:ext uri="{BB962C8B-B14F-4D97-AF65-F5344CB8AC3E}">
        <p14:creationId xmlns:p14="http://schemas.microsoft.com/office/powerpoint/2010/main" val="249220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29"/>
              </a:spcBef>
              <a:buClr>
                <a:schemeClr val="accent2"/>
              </a:buClr>
              <a:buSzPct val="100000"/>
              <a:buFont typeface="Noto Sans Symbols"/>
              <a:buNone/>
            </a:pPr>
            <a:endParaRPr lang="en-US" sz="1800" b="1" dirty="0" smtClean="0">
              <a:solidFill>
                <a:srgbClr val="800000"/>
              </a:solidFill>
              <a:latin typeface="Source Sans Pro"/>
              <a:ea typeface="Source Sans Pro"/>
              <a:cs typeface="Source Sans Pro"/>
              <a:sym typeface="Source Sans Pro"/>
            </a:endParaRPr>
          </a:p>
        </p:txBody>
      </p:sp>
      <p:sp>
        <p:nvSpPr>
          <p:cNvPr id="4" name="Slide Number Placeholder 3"/>
          <p:cNvSpPr>
            <a:spLocks noGrp="1"/>
          </p:cNvSpPr>
          <p:nvPr>
            <p:ph type="sldNum" sz="quarter" idx="10"/>
          </p:nvPr>
        </p:nvSpPr>
        <p:spPr/>
        <p:txBody>
          <a:bodyPr/>
          <a:lstStyle/>
          <a:p>
            <a:fld id="{A4D47A72-9952-2842-AFBE-3A697505E106}" type="slidenum">
              <a:rPr lang="en-US" smtClean="0"/>
              <a:t>12</a:t>
            </a:fld>
            <a:endParaRPr lang="en-US" dirty="0"/>
          </a:p>
        </p:txBody>
      </p:sp>
    </p:spTree>
    <p:extLst>
      <p:ext uri="{BB962C8B-B14F-4D97-AF65-F5344CB8AC3E}">
        <p14:creationId xmlns:p14="http://schemas.microsoft.com/office/powerpoint/2010/main" val="3601446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13</a:t>
            </a:fld>
            <a:endParaRPr lang="en-US" dirty="0"/>
          </a:p>
        </p:txBody>
      </p:sp>
    </p:spTree>
    <p:extLst>
      <p:ext uri="{BB962C8B-B14F-4D97-AF65-F5344CB8AC3E}">
        <p14:creationId xmlns:p14="http://schemas.microsoft.com/office/powerpoint/2010/main" val="4213867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14</a:t>
            </a:fld>
            <a:endParaRPr lang="en-US" dirty="0"/>
          </a:p>
        </p:txBody>
      </p:sp>
    </p:spTree>
    <p:extLst>
      <p:ext uri="{BB962C8B-B14F-4D97-AF65-F5344CB8AC3E}">
        <p14:creationId xmlns:p14="http://schemas.microsoft.com/office/powerpoint/2010/main" val="2308713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endParaRPr lang="en-US" sz="1200" b="0" i="0" u="none" strike="noStrike" cap="none"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dirty="0" smtClean="0">
              <a:solidFill>
                <a:schemeClr val="dk1"/>
              </a:solidFill>
              <a:latin typeface="Times New Roman"/>
              <a:ea typeface="Times New Roman"/>
              <a:cs typeface="Times New Roman"/>
              <a:sym typeface="Times New Roman"/>
            </a:endParaRPr>
          </a:p>
          <a:p>
            <a:pPr lvl="0" rtl="0">
              <a:spcBef>
                <a:spcPts val="0"/>
              </a:spcBef>
              <a:buClr>
                <a:schemeClr val="dk1"/>
              </a:buClr>
              <a:buSzPct val="91666"/>
              <a:buFont typeface="Arial"/>
              <a:buNone/>
            </a:pPr>
            <a:r>
              <a:rPr lang="en-US" sz="1100" dirty="0" smtClean="0">
                <a:solidFill>
                  <a:srgbClr val="333333"/>
                </a:solidFill>
                <a:latin typeface="Times New Roman"/>
                <a:ea typeface="Times New Roman"/>
                <a:cs typeface="Times New Roman"/>
                <a:sym typeface="Times New Roman"/>
              </a:rPr>
              <a:t>Elliott, C. (2013). The impact of AACSB accreditation: A multiple case study of Canadian university business schools. </a:t>
            </a:r>
            <a:r>
              <a:rPr lang="en-US" sz="1100" i="1" dirty="0" smtClean="0">
                <a:solidFill>
                  <a:srgbClr val="333333"/>
                </a:solidFill>
                <a:latin typeface="Times New Roman"/>
                <a:ea typeface="Times New Roman"/>
                <a:cs typeface="Times New Roman"/>
                <a:sym typeface="Times New Roman"/>
              </a:rPr>
              <a:t>Can J Adm Sci Canadian Journal of Administrative Sciences / Revue Canadienne Des Sciences De L'Administration,</a:t>
            </a:r>
            <a:r>
              <a:rPr lang="en-US" sz="1100" dirty="0" smtClean="0">
                <a:solidFill>
                  <a:srgbClr val="333333"/>
                </a:solidFill>
                <a:latin typeface="Times New Roman"/>
                <a:ea typeface="Times New Roman"/>
                <a:cs typeface="Times New Roman"/>
                <a:sym typeface="Times New Roman"/>
              </a:rPr>
              <a:t> </a:t>
            </a:r>
            <a:r>
              <a:rPr lang="en-US" sz="1100" i="1" dirty="0" smtClean="0">
                <a:solidFill>
                  <a:srgbClr val="333333"/>
                </a:solidFill>
                <a:latin typeface="Times New Roman"/>
                <a:ea typeface="Times New Roman"/>
                <a:cs typeface="Times New Roman"/>
                <a:sym typeface="Times New Roman"/>
              </a:rPr>
              <a:t>30</a:t>
            </a:r>
            <a:r>
              <a:rPr lang="en-US" sz="1100" dirty="0" smtClean="0">
                <a:solidFill>
                  <a:srgbClr val="333333"/>
                </a:solidFill>
                <a:latin typeface="Times New Roman"/>
                <a:ea typeface="Times New Roman"/>
                <a:cs typeface="Times New Roman"/>
                <a:sym typeface="Times New Roman"/>
              </a:rPr>
              <a:t>(3), 203-218.</a:t>
            </a:r>
          </a:p>
          <a:p>
            <a:pPr lvl="0" rtl="0">
              <a:spcBef>
                <a:spcPts val="0"/>
              </a:spcBef>
              <a:buClr>
                <a:schemeClr val="dk1"/>
              </a:buClr>
              <a:buSzPct val="25000"/>
              <a:buFont typeface="Arial"/>
              <a:buNone/>
            </a:pPr>
            <a:endParaRPr lang="en-US" sz="1100" dirty="0" smtClean="0">
              <a:latin typeface="Times New Roman"/>
              <a:ea typeface="Times New Roman"/>
              <a:cs typeface="Times New Roman"/>
              <a:sym typeface="Times New Roman"/>
            </a:endParaRPr>
          </a:p>
          <a:p>
            <a:pPr lvl="0" rtl="0">
              <a:spcBef>
                <a:spcPts val="0"/>
              </a:spcBef>
              <a:buClr>
                <a:schemeClr val="dk1"/>
              </a:buClr>
              <a:buSzPct val="25000"/>
              <a:buFont typeface="Arial"/>
              <a:buNone/>
            </a:pPr>
            <a:r>
              <a:rPr lang="en-US" sz="1100" dirty="0" smtClean="0">
                <a:latin typeface="Times New Roman"/>
                <a:ea typeface="Times New Roman"/>
                <a:cs typeface="Times New Roman"/>
                <a:sym typeface="Times New Roman"/>
              </a:rPr>
              <a:t>Mahony, D.F., Mondello, M., Hums, M.A., &amp; Judd, M. (2006). Recruiting sport management faculty: Factors impacting job attractiveness and advice for search committees. Journal of Sport Management, 20, 414-430.</a:t>
            </a:r>
          </a:p>
          <a:p>
            <a:pPr lvl="0" rtl="0">
              <a:spcBef>
                <a:spcPts val="0"/>
              </a:spcBef>
              <a:buClr>
                <a:schemeClr val="dk1"/>
              </a:buClr>
              <a:buSzPct val="25000"/>
              <a:buFont typeface="Arial"/>
              <a:buNone/>
            </a:pPr>
            <a:endParaRPr lang="en-US" dirty="0" smtClean="0"/>
          </a:p>
        </p:txBody>
      </p:sp>
      <p:sp>
        <p:nvSpPr>
          <p:cNvPr id="4" name="Slide Number Placeholder 3"/>
          <p:cNvSpPr>
            <a:spLocks noGrp="1"/>
          </p:cNvSpPr>
          <p:nvPr>
            <p:ph type="sldNum" sz="quarter" idx="10"/>
          </p:nvPr>
        </p:nvSpPr>
        <p:spPr/>
        <p:txBody>
          <a:bodyPr/>
          <a:lstStyle/>
          <a:p>
            <a:fld id="{A4D47A72-9952-2842-AFBE-3A697505E106}" type="slidenum">
              <a:rPr lang="en-US" smtClean="0"/>
              <a:t>15</a:t>
            </a:fld>
            <a:endParaRPr lang="en-US" dirty="0"/>
          </a:p>
        </p:txBody>
      </p:sp>
    </p:spTree>
    <p:extLst>
      <p:ext uri="{BB962C8B-B14F-4D97-AF65-F5344CB8AC3E}">
        <p14:creationId xmlns:p14="http://schemas.microsoft.com/office/powerpoint/2010/main" val="3360057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16</a:t>
            </a:fld>
            <a:endParaRPr lang="en-US" dirty="0"/>
          </a:p>
        </p:txBody>
      </p:sp>
    </p:spTree>
    <p:extLst>
      <p:ext uri="{BB962C8B-B14F-4D97-AF65-F5344CB8AC3E}">
        <p14:creationId xmlns:p14="http://schemas.microsoft.com/office/powerpoint/2010/main" val="2740747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17</a:t>
            </a:fld>
            <a:endParaRPr lang="en-US" dirty="0"/>
          </a:p>
        </p:txBody>
      </p:sp>
    </p:spTree>
    <p:extLst>
      <p:ext uri="{BB962C8B-B14F-4D97-AF65-F5344CB8AC3E}">
        <p14:creationId xmlns:p14="http://schemas.microsoft.com/office/powerpoint/2010/main" val="1548270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18</a:t>
            </a:fld>
            <a:endParaRPr lang="en-US" dirty="0"/>
          </a:p>
        </p:txBody>
      </p:sp>
    </p:spTree>
    <p:extLst>
      <p:ext uri="{BB962C8B-B14F-4D97-AF65-F5344CB8AC3E}">
        <p14:creationId xmlns:p14="http://schemas.microsoft.com/office/powerpoint/2010/main" val="441169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19</a:t>
            </a:fld>
            <a:endParaRPr lang="en-US" dirty="0"/>
          </a:p>
        </p:txBody>
      </p:sp>
    </p:spTree>
    <p:extLst>
      <p:ext uri="{BB962C8B-B14F-4D97-AF65-F5344CB8AC3E}">
        <p14:creationId xmlns:p14="http://schemas.microsoft.com/office/powerpoint/2010/main" val="128745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2</a:t>
            </a:fld>
            <a:endParaRPr lang="en-US" dirty="0"/>
          </a:p>
        </p:txBody>
      </p:sp>
    </p:spTree>
    <p:extLst>
      <p:ext uri="{BB962C8B-B14F-4D97-AF65-F5344CB8AC3E}">
        <p14:creationId xmlns:p14="http://schemas.microsoft.com/office/powerpoint/2010/main" val="251545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3</a:t>
            </a:fld>
            <a:endParaRPr lang="en-US" dirty="0"/>
          </a:p>
        </p:txBody>
      </p:sp>
    </p:spTree>
    <p:extLst>
      <p:ext uri="{BB962C8B-B14F-4D97-AF65-F5344CB8AC3E}">
        <p14:creationId xmlns:p14="http://schemas.microsoft.com/office/powerpoint/2010/main" val="251545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4D47A72-9952-2842-AFBE-3A697505E106}" type="slidenum">
              <a:rPr lang="en-US" smtClean="0"/>
              <a:t>4</a:t>
            </a:fld>
            <a:endParaRPr lang="en-US" dirty="0"/>
          </a:p>
        </p:txBody>
      </p:sp>
    </p:spTree>
    <p:extLst>
      <p:ext uri="{BB962C8B-B14F-4D97-AF65-F5344CB8AC3E}">
        <p14:creationId xmlns:p14="http://schemas.microsoft.com/office/powerpoint/2010/main" val="251545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5</a:t>
            </a:fld>
            <a:endParaRPr lang="en-US" dirty="0"/>
          </a:p>
        </p:txBody>
      </p:sp>
    </p:spTree>
    <p:extLst>
      <p:ext uri="{BB962C8B-B14F-4D97-AF65-F5344CB8AC3E}">
        <p14:creationId xmlns:p14="http://schemas.microsoft.com/office/powerpoint/2010/main" val="238513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143" marR="0" lvl="1" indent="0" algn="l" defTabSz="457200" rtl="0" eaLnBrk="1" fontAlgn="auto" latinLnBrk="0" hangingPunct="1">
              <a:lnSpc>
                <a:spcPct val="100000"/>
              </a:lnSpc>
              <a:spcBef>
                <a:spcPts val="329"/>
              </a:spcBef>
              <a:spcAft>
                <a:spcPts val="0"/>
              </a:spcAft>
              <a:buClr>
                <a:schemeClr val="accent2"/>
              </a:buClr>
              <a:buSzPct val="100000"/>
              <a:buFont typeface="Arial"/>
              <a:buNone/>
              <a:tabLst/>
              <a:defRPr/>
            </a:pPr>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6</a:t>
            </a:fld>
            <a:endParaRPr lang="en-US" dirty="0"/>
          </a:p>
        </p:txBody>
      </p:sp>
    </p:spTree>
    <p:extLst>
      <p:ext uri="{BB962C8B-B14F-4D97-AF65-F5344CB8AC3E}">
        <p14:creationId xmlns:p14="http://schemas.microsoft.com/office/powerpoint/2010/main" val="360144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7</a:t>
            </a:fld>
            <a:endParaRPr lang="en-US" dirty="0"/>
          </a:p>
        </p:txBody>
      </p:sp>
    </p:spTree>
    <p:extLst>
      <p:ext uri="{BB962C8B-B14F-4D97-AF65-F5344CB8AC3E}">
        <p14:creationId xmlns:p14="http://schemas.microsoft.com/office/powerpoint/2010/main" val="71522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marR="0" lvl="1" indent="-309937" algn="l" defTabSz="457200" rtl="0" eaLnBrk="1" fontAlgn="auto" latinLnBrk="0" hangingPunct="1">
              <a:lnSpc>
                <a:spcPct val="100000"/>
              </a:lnSpc>
              <a:spcBef>
                <a:spcPts val="329"/>
              </a:spcBef>
              <a:spcAft>
                <a:spcPts val="0"/>
              </a:spcAft>
              <a:buClr>
                <a:schemeClr val="accent2"/>
              </a:buClr>
              <a:buSzPct val="100000"/>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8</a:t>
            </a:fld>
            <a:endParaRPr lang="en-US" dirty="0"/>
          </a:p>
        </p:txBody>
      </p:sp>
    </p:spTree>
    <p:extLst>
      <p:ext uri="{BB962C8B-B14F-4D97-AF65-F5344CB8AC3E}">
        <p14:creationId xmlns:p14="http://schemas.microsoft.com/office/powerpoint/2010/main" val="360144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143" marR="0" lvl="1" indent="0" algn="l" defTabSz="457200" rtl="0" eaLnBrk="1" fontAlgn="auto" latinLnBrk="0" hangingPunct="1">
              <a:lnSpc>
                <a:spcPct val="100000"/>
              </a:lnSpc>
              <a:spcBef>
                <a:spcPts val="329"/>
              </a:spcBef>
              <a:spcAft>
                <a:spcPts val="0"/>
              </a:spcAft>
              <a:buClr>
                <a:schemeClr val="accent2"/>
              </a:buClr>
              <a:buSzPct val="100000"/>
              <a:buFont typeface="Arial"/>
              <a:buNone/>
              <a:tabLst/>
              <a:defRPr/>
            </a:pPr>
            <a:endParaRPr lang="en-US" dirty="0" smtClean="0"/>
          </a:p>
          <a:p>
            <a:pPr marL="640080" marR="0" lvl="1" indent="-309937" algn="l" defTabSz="457200" rtl="0" eaLnBrk="1" fontAlgn="auto" latinLnBrk="0" hangingPunct="1">
              <a:lnSpc>
                <a:spcPct val="100000"/>
              </a:lnSpc>
              <a:spcBef>
                <a:spcPts val="329"/>
              </a:spcBef>
              <a:spcAft>
                <a:spcPts val="0"/>
              </a:spcAft>
              <a:buClr>
                <a:schemeClr val="accent2"/>
              </a:buClr>
              <a:buSzPct val="100000"/>
              <a:buFont typeface="Arial"/>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4D47A72-9952-2842-AFBE-3A697505E106}" type="slidenum">
              <a:rPr lang="en-US" smtClean="0"/>
              <a:t>9</a:t>
            </a:fld>
            <a:endParaRPr lang="en-US" dirty="0"/>
          </a:p>
        </p:txBody>
      </p:sp>
    </p:spTree>
    <p:extLst>
      <p:ext uri="{BB962C8B-B14F-4D97-AF65-F5344CB8AC3E}">
        <p14:creationId xmlns:p14="http://schemas.microsoft.com/office/powerpoint/2010/main" val="358688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AD6076B0-B65A-7243-A6B2-FA3BB1F133B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86398333-A835-A246-9432-209DA87D645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102010-81D4-FF4C-A85D-B7BE0219C542}"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8A44BD-2094-9249-B6CF-BA359BF75D69}" type="slidenum">
              <a:rPr lang="en-US" smtClean="0"/>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0E768-EFC8-BA48-A825-C1CA5B652F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D7D1C-DB54-FD45-9744-ED03BF0875C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9BE297-28EF-DA44-ADBC-EEF13555ABD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E54596-D8EB-8B43-8754-80CCDCC559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8DD63E-27E0-814C-85D5-CA3C4CEE75E6}" type="slidenum">
              <a:rPr lang="en-US" smtClean="0"/>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0BFD5F-6C34-5F47-B4F4-6FB75FEBF24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BE0D970B-2D4B-9F48-8720-BD071E44E10D}" type="slidenum">
              <a:rPr lang="en-US" smtClean="0"/>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86398333-A835-A246-9432-209DA87D645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1"/>
            <a:ext cx="9144000" cy="1142999"/>
          </a:xfrm>
        </p:spPr>
        <p:txBody>
          <a:bodyPr/>
          <a:lstStyle/>
          <a:p>
            <a:r>
              <a:rPr lang="en-US" sz="7200" i="1" dirty="0" smtClean="0">
                <a:latin typeface="Georgia"/>
                <a:cs typeface="Georgia"/>
              </a:rPr>
              <a:t>The COSMA Effect</a:t>
            </a:r>
            <a:endParaRPr lang="en-US" sz="7200" i="1" dirty="0">
              <a:latin typeface="Georgia"/>
              <a:cs typeface="Georgia"/>
            </a:endParaRPr>
          </a:p>
        </p:txBody>
      </p:sp>
      <p:sp>
        <p:nvSpPr>
          <p:cNvPr id="3" name="Subtitle 2"/>
          <p:cNvSpPr>
            <a:spLocks noGrp="1"/>
          </p:cNvSpPr>
          <p:nvPr>
            <p:ph type="subTitle" idx="1"/>
          </p:nvPr>
        </p:nvSpPr>
        <p:spPr>
          <a:xfrm>
            <a:off x="914400" y="3733800"/>
            <a:ext cx="7583487" cy="1295400"/>
          </a:xfrm>
        </p:spPr>
        <p:txBody>
          <a:bodyPr>
            <a:noAutofit/>
          </a:bodyPr>
          <a:lstStyle/>
          <a:p>
            <a:r>
              <a:rPr lang="en-US" sz="3600" b="1" dirty="0" smtClean="0">
                <a:solidFill>
                  <a:schemeClr val="bg1"/>
                </a:solidFill>
              </a:rPr>
              <a:t>Dr. Dina Gentile</a:t>
            </a:r>
          </a:p>
          <a:p>
            <a:r>
              <a:rPr lang="en-US" sz="3600" b="1" dirty="0" smtClean="0">
                <a:solidFill>
                  <a:schemeClr val="bg1"/>
                </a:solidFill>
              </a:rPr>
              <a:t>Endicott College</a:t>
            </a:r>
          </a:p>
        </p:txBody>
      </p:sp>
    </p:spTree>
    <p:extLst>
      <p:ext uri="{BB962C8B-B14F-4D97-AF65-F5344CB8AC3E}">
        <p14:creationId xmlns:p14="http://schemas.microsoft.com/office/powerpoint/2010/main" val="37667469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583488" cy="1156447"/>
          </a:xfrm>
        </p:spPr>
        <p:txBody>
          <a:bodyPr/>
          <a:lstStyle/>
          <a:p>
            <a:r>
              <a:rPr lang="en-US" b="1" dirty="0" smtClean="0">
                <a:latin typeface="Georgia"/>
                <a:cs typeface="Georgia"/>
              </a:rPr>
              <a:t>Social Media Models: </a:t>
            </a:r>
            <a:endParaRPr lang="en-US" b="1" dirty="0">
              <a:latin typeface="Georgia"/>
              <a:cs typeface="Georgia"/>
            </a:endParaRPr>
          </a:p>
        </p:txBody>
      </p:sp>
      <p:pic>
        <p:nvPicPr>
          <p:cNvPr id="12" name="Content Placeholder 11"/>
          <p:cNvPicPr>
            <a:picLocks noGrp="1" noChangeAspect="1"/>
          </p:cNvPicPr>
          <p:nvPr>
            <p:ph idx="1"/>
          </p:nvPr>
        </p:nvPicPr>
        <p:blipFill>
          <a:blip r:embed="rId3"/>
          <a:srcRect t="9865" b="9865"/>
          <a:stretch>
            <a:fillRect/>
          </a:stretch>
        </p:blipFill>
        <p:spPr/>
      </p:pic>
      <p:pic>
        <p:nvPicPr>
          <p:cNvPr id="13" name="Picture 12"/>
          <p:cNvPicPr>
            <a:picLocks noChangeAspect="1"/>
          </p:cNvPicPr>
          <p:nvPr/>
        </p:nvPicPr>
        <p:blipFill>
          <a:blip r:embed="rId4"/>
          <a:stretch>
            <a:fillRect/>
          </a:stretch>
        </p:blipFill>
        <p:spPr>
          <a:xfrm>
            <a:off x="850900" y="1524000"/>
            <a:ext cx="7442200" cy="5029200"/>
          </a:xfrm>
          <a:prstGeom prst="rect">
            <a:avLst/>
          </a:prstGeom>
        </p:spPr>
      </p:pic>
      <p:pic>
        <p:nvPicPr>
          <p:cNvPr id="14" name="Picture 13"/>
          <p:cNvPicPr>
            <a:picLocks noChangeAspect="1"/>
          </p:cNvPicPr>
          <p:nvPr/>
        </p:nvPicPr>
        <p:blipFill>
          <a:blip r:embed="rId5"/>
          <a:stretch>
            <a:fillRect/>
          </a:stretch>
        </p:blipFill>
        <p:spPr>
          <a:xfrm>
            <a:off x="533400" y="1524000"/>
            <a:ext cx="7505700" cy="5041900"/>
          </a:xfrm>
          <a:prstGeom prst="rect">
            <a:avLst/>
          </a:prstGeom>
        </p:spPr>
      </p:pic>
      <p:pic>
        <p:nvPicPr>
          <p:cNvPr id="15" name="Picture 14"/>
          <p:cNvPicPr>
            <a:picLocks noChangeAspect="1"/>
          </p:cNvPicPr>
          <p:nvPr/>
        </p:nvPicPr>
        <p:blipFill>
          <a:blip r:embed="rId6"/>
          <a:stretch>
            <a:fillRect/>
          </a:stretch>
        </p:blipFill>
        <p:spPr>
          <a:xfrm>
            <a:off x="1066800" y="2057400"/>
            <a:ext cx="6426200" cy="4343400"/>
          </a:xfrm>
          <a:prstGeom prst="rect">
            <a:avLst/>
          </a:prstGeom>
        </p:spPr>
      </p:pic>
      <p:pic>
        <p:nvPicPr>
          <p:cNvPr id="16" name="Picture 15"/>
          <p:cNvPicPr>
            <a:picLocks noChangeAspect="1"/>
          </p:cNvPicPr>
          <p:nvPr/>
        </p:nvPicPr>
        <p:blipFill>
          <a:blip r:embed="rId7"/>
          <a:stretch>
            <a:fillRect/>
          </a:stretch>
        </p:blipFill>
        <p:spPr>
          <a:xfrm>
            <a:off x="914400" y="1524000"/>
            <a:ext cx="7340600" cy="5041900"/>
          </a:xfrm>
          <a:prstGeom prst="rect">
            <a:avLst/>
          </a:prstGeom>
        </p:spPr>
      </p:pic>
      <p:pic>
        <p:nvPicPr>
          <p:cNvPr id="17" name="Picture 16"/>
          <p:cNvPicPr>
            <a:picLocks noChangeAspect="1"/>
          </p:cNvPicPr>
          <p:nvPr/>
        </p:nvPicPr>
        <p:blipFill>
          <a:blip r:embed="rId8"/>
          <a:stretch>
            <a:fillRect/>
          </a:stretch>
        </p:blipFill>
        <p:spPr>
          <a:xfrm>
            <a:off x="7391403" y="38100"/>
            <a:ext cx="1391048" cy="1211577"/>
          </a:xfrm>
          <a:prstGeom prst="rect">
            <a:avLst/>
          </a:prstGeom>
        </p:spPr>
      </p:pic>
    </p:spTree>
    <p:extLst>
      <p:ext uri="{BB962C8B-B14F-4D97-AF65-F5344CB8AC3E}">
        <p14:creationId xmlns:p14="http://schemas.microsoft.com/office/powerpoint/2010/main" val="4003317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xit" presetSubtype="0" fill="hold" nodeType="clickEffect">
                                  <p:stCondLst>
                                    <p:cond delay="0"/>
                                  </p:stCondLst>
                                  <p:childTnLst>
                                    <p:anim calcmode="lin" valueType="num">
                                      <p:cBhvr>
                                        <p:cTn id="21" dur="1000"/>
                                        <p:tgtEl>
                                          <p:spTgt spid="13"/>
                                        </p:tgtEl>
                                        <p:attrNameLst>
                                          <p:attrName>ppt_w</p:attrName>
                                        </p:attrNameLst>
                                      </p:cBhvr>
                                      <p:tavLst>
                                        <p:tav tm="0">
                                          <p:val>
                                            <p:strVal val="ppt_w"/>
                                          </p:val>
                                        </p:tav>
                                        <p:tav tm="100000">
                                          <p:val>
                                            <p:strVal val="ppt_w*0.70"/>
                                          </p:val>
                                        </p:tav>
                                      </p:tavLst>
                                    </p:anim>
                                    <p:anim calcmode="lin" valueType="num">
                                      <p:cBhvr>
                                        <p:cTn id="22" dur="1000"/>
                                        <p:tgtEl>
                                          <p:spTgt spid="13"/>
                                        </p:tgtEl>
                                        <p:attrNameLst>
                                          <p:attrName>ppt_h</p:attrName>
                                        </p:attrNameLst>
                                      </p:cBhvr>
                                      <p:tavLst>
                                        <p:tav tm="0">
                                          <p:val>
                                            <p:strVal val="ppt_h"/>
                                          </p:val>
                                        </p:tav>
                                        <p:tav tm="100000">
                                          <p:val>
                                            <p:strVal val="ppt_h"/>
                                          </p:val>
                                        </p:tav>
                                      </p:tavLst>
                                    </p:anim>
                                    <p:animEffect transition="out" filter="fade">
                                      <p:cBhvr>
                                        <p:cTn id="23" dur="1000"/>
                                        <p:tgtEl>
                                          <p:spTgt spid="13"/>
                                        </p:tgtEl>
                                      </p:cBhvr>
                                    </p:animEffect>
                                    <p:set>
                                      <p:cBhvr>
                                        <p:cTn id="24" dur="1" fill="hold">
                                          <p:stCondLst>
                                            <p:cond delay="9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edge">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xit" presetSubtype="0" fill="hold" nodeType="clickEffect">
                                  <p:stCondLst>
                                    <p:cond delay="0"/>
                                  </p:stCondLst>
                                  <p:childTnLst>
                                    <p:anim calcmode="lin" valueType="num">
                                      <p:cBhvr>
                                        <p:cTn id="53" dur="1000"/>
                                        <p:tgtEl>
                                          <p:spTgt spid="16"/>
                                        </p:tgtEl>
                                        <p:attrNameLst>
                                          <p:attrName>ppt_w</p:attrName>
                                        </p:attrNameLst>
                                      </p:cBhvr>
                                      <p:tavLst>
                                        <p:tav tm="0">
                                          <p:val>
                                            <p:strVal val="ppt_w"/>
                                          </p:val>
                                        </p:tav>
                                        <p:tav tm="100000">
                                          <p:val>
                                            <p:strVal val="ppt_w*0.70"/>
                                          </p:val>
                                        </p:tav>
                                      </p:tavLst>
                                    </p:anim>
                                    <p:anim calcmode="lin" valueType="num">
                                      <p:cBhvr>
                                        <p:cTn id="54" dur="1000"/>
                                        <p:tgtEl>
                                          <p:spTgt spid="16"/>
                                        </p:tgtEl>
                                        <p:attrNameLst>
                                          <p:attrName>ppt_h</p:attrName>
                                        </p:attrNameLst>
                                      </p:cBhvr>
                                      <p:tavLst>
                                        <p:tav tm="0">
                                          <p:val>
                                            <p:strVal val="ppt_h"/>
                                          </p:val>
                                        </p:tav>
                                        <p:tav tm="100000">
                                          <p:val>
                                            <p:strVal val="ppt_h"/>
                                          </p:val>
                                        </p:tav>
                                      </p:tavLst>
                                    </p:anim>
                                    <p:animEffect transition="out" filter="fade">
                                      <p:cBhvr>
                                        <p:cTn id="55" dur="1000"/>
                                        <p:tgtEl>
                                          <p:spTgt spid="16"/>
                                        </p:tgtEl>
                                      </p:cBhvr>
                                    </p:animEffect>
                                    <p:set>
                                      <p:cBhvr>
                                        <p:cTn id="56"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83488" cy="1283167"/>
          </a:xfrm>
        </p:spPr>
        <p:txBody>
          <a:bodyPr/>
          <a:lstStyle/>
          <a:p>
            <a:r>
              <a:rPr lang="en-US" b="1" dirty="0" smtClean="0">
                <a:latin typeface="Georgia"/>
                <a:cs typeface="Georgia"/>
              </a:rPr>
              <a:t>Social Media Models</a:t>
            </a:r>
            <a:r>
              <a:rPr lang="en-US" dirty="0" smtClean="0">
                <a:latin typeface="Georgia"/>
                <a:cs typeface="Georgia"/>
              </a:rPr>
              <a:t>:   </a:t>
            </a:r>
            <a:endParaRPr lang="en-US" dirty="0">
              <a:latin typeface="Georgia"/>
              <a:cs typeface="Georgia"/>
            </a:endParaRPr>
          </a:p>
        </p:txBody>
      </p:sp>
      <p:pic>
        <p:nvPicPr>
          <p:cNvPr id="7" name="Content Placeholder 6"/>
          <p:cNvPicPr>
            <a:picLocks noGrp="1" noChangeAspect="1"/>
          </p:cNvPicPr>
          <p:nvPr>
            <p:ph idx="1"/>
          </p:nvPr>
        </p:nvPicPr>
        <p:blipFill>
          <a:blip r:embed="rId3"/>
          <a:srcRect l="-16706" r="-16706"/>
          <a:stretch>
            <a:fillRect/>
          </a:stretch>
        </p:blipFill>
        <p:spPr>
          <a:xfrm>
            <a:off x="7239000" y="0"/>
            <a:ext cx="2065517" cy="1463038"/>
          </a:xfrm>
        </p:spPr>
      </p:pic>
      <p:pic>
        <p:nvPicPr>
          <p:cNvPr id="8" name="Picture 7"/>
          <p:cNvPicPr>
            <a:picLocks noChangeAspect="1"/>
          </p:cNvPicPr>
          <p:nvPr/>
        </p:nvPicPr>
        <p:blipFill>
          <a:blip r:embed="rId4"/>
          <a:stretch>
            <a:fillRect/>
          </a:stretch>
        </p:blipFill>
        <p:spPr>
          <a:xfrm>
            <a:off x="0" y="1676400"/>
            <a:ext cx="9144000" cy="4496388"/>
          </a:xfrm>
          <a:prstGeom prst="rect">
            <a:avLst/>
          </a:prstGeom>
        </p:spPr>
      </p:pic>
      <p:pic>
        <p:nvPicPr>
          <p:cNvPr id="9" name="Picture 8"/>
          <p:cNvPicPr>
            <a:picLocks noChangeAspect="1"/>
          </p:cNvPicPr>
          <p:nvPr/>
        </p:nvPicPr>
        <p:blipFill>
          <a:blip r:embed="rId5"/>
          <a:stretch>
            <a:fillRect/>
          </a:stretch>
        </p:blipFill>
        <p:spPr>
          <a:xfrm>
            <a:off x="0" y="1092200"/>
            <a:ext cx="9144000" cy="4650998"/>
          </a:xfrm>
          <a:prstGeom prst="rect">
            <a:avLst/>
          </a:prstGeom>
        </p:spPr>
      </p:pic>
      <p:pic>
        <p:nvPicPr>
          <p:cNvPr id="10" name="Picture 9"/>
          <p:cNvPicPr>
            <a:picLocks noChangeAspect="1"/>
          </p:cNvPicPr>
          <p:nvPr/>
        </p:nvPicPr>
        <p:blipFill>
          <a:blip r:embed="rId6"/>
          <a:stretch>
            <a:fillRect/>
          </a:stretch>
        </p:blipFill>
        <p:spPr>
          <a:xfrm>
            <a:off x="0" y="1219200"/>
            <a:ext cx="9144000" cy="5638800"/>
          </a:xfrm>
          <a:prstGeom prst="rect">
            <a:avLst/>
          </a:prstGeom>
        </p:spPr>
      </p:pic>
      <p:sp>
        <p:nvSpPr>
          <p:cNvPr id="11" name="TextBox 10"/>
          <p:cNvSpPr txBox="1"/>
          <p:nvPr/>
        </p:nvSpPr>
        <p:spPr>
          <a:xfrm rot="21084646">
            <a:off x="653237" y="3736800"/>
            <a:ext cx="6562996" cy="584776"/>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t>104 Million Instagram Users !!!</a:t>
            </a:r>
            <a:endParaRPr lang="en-US" sz="3200" b="1" dirty="0"/>
          </a:p>
        </p:txBody>
      </p:sp>
      <p:sp>
        <p:nvSpPr>
          <p:cNvPr id="12" name="TextBox 11"/>
          <p:cNvSpPr txBox="1"/>
          <p:nvPr/>
        </p:nvSpPr>
        <p:spPr>
          <a:xfrm>
            <a:off x="914400" y="1524000"/>
            <a:ext cx="7620000" cy="2554545"/>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a:solidFill>
                  <a:srgbClr val="921F07"/>
                </a:solidFill>
                <a:latin typeface="Georgia"/>
                <a:cs typeface="Georgia"/>
              </a:rPr>
              <a:t>Instagram has reported that Stories have encouraged users to stay on the platform longer and visit it more frequently. Users under 25 spend more than 32 minutes per day </a:t>
            </a:r>
            <a:r>
              <a:rPr lang="en-US" sz="3200" dirty="0" smtClean="0">
                <a:solidFill>
                  <a:srgbClr val="921F07"/>
                </a:solidFill>
                <a:latin typeface="Georgia"/>
                <a:cs typeface="Georgia"/>
              </a:rPr>
              <a:t>on Instagram!</a:t>
            </a:r>
            <a:endParaRPr lang="en-US" dirty="0"/>
          </a:p>
        </p:txBody>
      </p:sp>
    </p:spTree>
    <p:extLst>
      <p:ext uri="{BB962C8B-B14F-4D97-AF65-F5344CB8AC3E}">
        <p14:creationId xmlns:p14="http://schemas.microsoft.com/office/powerpoint/2010/main" val="695910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9"/>
                                        </p:tgtEl>
                                        <p:attrNameLst>
                                          <p:attrName>ppt_w</p:attrName>
                                        </p:attrNameLst>
                                      </p:cBhvr>
                                      <p:tavLst>
                                        <p:tav tm="0">
                                          <p:val>
                                            <p:strVal val="ppt_w"/>
                                          </p:val>
                                        </p:tav>
                                        <p:tav tm="100000">
                                          <p:val>
                                            <p:fltVal val="0"/>
                                          </p:val>
                                        </p:tav>
                                      </p:tavLst>
                                    </p:anim>
                                    <p:anim calcmode="lin" valueType="num">
                                      <p:cBhvr>
                                        <p:cTn id="22" dur="500"/>
                                        <p:tgtEl>
                                          <p:spTgt spid="9"/>
                                        </p:tgtEl>
                                        <p:attrNameLst>
                                          <p:attrName>ppt_h</p:attrName>
                                        </p:attrNameLst>
                                      </p:cBhvr>
                                      <p:tavLst>
                                        <p:tav tm="0">
                                          <p:val>
                                            <p:strVal val="ppt_h"/>
                                          </p:val>
                                        </p:tav>
                                        <p:tav tm="100000">
                                          <p:val>
                                            <p:fltVal val="0"/>
                                          </p:val>
                                        </p:tav>
                                      </p:tavLst>
                                    </p:anim>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0.7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2753"/>
            <a:ext cx="7583488" cy="1156447"/>
          </a:xfrm>
        </p:spPr>
        <p:txBody>
          <a:bodyPr/>
          <a:lstStyle/>
          <a:p>
            <a:r>
              <a:rPr lang="en-US" b="1" dirty="0" smtClean="0">
                <a:latin typeface="Georgia"/>
                <a:cs typeface="Georgia"/>
              </a:rPr>
              <a:t>Recruitment</a:t>
            </a:r>
            <a:endParaRPr lang="en-US" b="1" dirty="0">
              <a:latin typeface="Georgia"/>
              <a:cs typeface="Georgia"/>
            </a:endParaRPr>
          </a:p>
        </p:txBody>
      </p:sp>
      <p:sp>
        <p:nvSpPr>
          <p:cNvPr id="3" name="Content Placeholder 2"/>
          <p:cNvSpPr>
            <a:spLocks noGrp="1"/>
          </p:cNvSpPr>
          <p:nvPr>
            <p:ph idx="1"/>
          </p:nvPr>
        </p:nvSpPr>
        <p:spPr>
          <a:xfrm>
            <a:off x="381000" y="1447801"/>
            <a:ext cx="8610600" cy="2285999"/>
          </a:xfrm>
          <a:prstGeom prst="wedgeRectCallout">
            <a:avLst>
              <a:gd name="adj1" fmla="val -21865"/>
              <a:gd name="adj2" fmla="val 49723"/>
            </a:avLst>
          </a:prstGeom>
        </p:spPr>
        <p:txBody>
          <a:bodyPr numCol="1">
            <a:noAutofit/>
          </a:bodyPr>
          <a:lstStyle/>
          <a:p>
            <a:pPr marL="0" indent="0">
              <a:buNone/>
            </a:pPr>
            <a:endParaRPr lang="en-US" dirty="0">
              <a:effectLst/>
            </a:endParaRPr>
          </a:p>
          <a:p>
            <a:pPr marL="0" indent="0">
              <a:buNone/>
            </a:pPr>
            <a:endParaRPr lang="en-US" dirty="0" smtClean="0">
              <a:effectLst/>
            </a:endParaRPr>
          </a:p>
          <a:p>
            <a:pPr marL="0" indent="0">
              <a:buNone/>
            </a:pPr>
            <a:endParaRPr lang="en-US" sz="7200" b="1" dirty="0" smtClean="0">
              <a:solidFill>
                <a:schemeClr val="tx1"/>
              </a:solidFill>
              <a:effectLst/>
              <a:latin typeface="Georgia"/>
              <a:cs typeface="Georgia"/>
            </a:endParaRPr>
          </a:p>
          <a:p>
            <a:pPr marL="0" indent="0">
              <a:buNone/>
            </a:pPr>
            <a:endParaRPr lang="en-US" dirty="0"/>
          </a:p>
        </p:txBody>
      </p:sp>
      <p:sp>
        <p:nvSpPr>
          <p:cNvPr id="10" name="Content Placeholder 2"/>
          <p:cNvSpPr txBox="1">
            <a:spLocks/>
          </p:cNvSpPr>
          <p:nvPr/>
        </p:nvSpPr>
        <p:spPr>
          <a:xfrm>
            <a:off x="533400" y="2971800"/>
            <a:ext cx="7924800" cy="2438400"/>
          </a:xfrm>
          <a:prstGeom prst="wedgeRectCallout">
            <a:avLst>
              <a:gd name="adj1" fmla="val 36945"/>
              <a:gd name="adj2" fmla="val -39698"/>
            </a:avLst>
          </a:prstGeom>
          <a:solidFill>
            <a:schemeClr val="bg1">
              <a:lumMod val="75000"/>
            </a:schemeClr>
          </a:solidFill>
          <a:ln w="76200" cap="flat" cmpd="sng" algn="ctr">
            <a:solidFill>
              <a:schemeClr val="tx1"/>
            </a:solidFill>
            <a:prstDash val="solid"/>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dk1"/>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dk1"/>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dk1"/>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dk1"/>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dk1"/>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dk1"/>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dk1"/>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dk1"/>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dk1"/>
                </a:solidFill>
                <a:effectLst>
                  <a:outerShdw blurRad="63500" dir="2700000" algn="tl" rotWithShape="0">
                    <a:schemeClr val="tx1">
                      <a:alpha val="40000"/>
                    </a:schemeClr>
                  </a:outerShdw>
                </a:effectLst>
                <a:latin typeface="+mn-lt"/>
                <a:ea typeface="+mn-ea"/>
                <a:cs typeface="+mn-cs"/>
              </a:defRPr>
            </a:lvl9pPr>
          </a:lstStyle>
          <a:p>
            <a:r>
              <a:rPr lang="en-US" sz="2000" b="1" dirty="0" smtClean="0">
                <a:solidFill>
                  <a:schemeClr val="tx1"/>
                </a:solidFill>
                <a:effectLst/>
                <a:latin typeface="Georgia"/>
                <a:cs typeface="Georgia"/>
              </a:rPr>
              <a:t>Commission on Accreditation of Athletic Training Education (CAATE)</a:t>
            </a:r>
          </a:p>
          <a:p>
            <a:r>
              <a:rPr lang="en-US" sz="2000" b="1" dirty="0" smtClean="0">
                <a:solidFill>
                  <a:schemeClr val="tx1"/>
                </a:solidFill>
                <a:effectLst/>
                <a:latin typeface="Georgia"/>
                <a:cs typeface="Georgia"/>
              </a:rPr>
              <a:t>Schools of Education (State licensures)</a:t>
            </a:r>
          </a:p>
          <a:p>
            <a:r>
              <a:rPr lang="en-US" sz="2000" b="1" dirty="0" smtClean="0">
                <a:solidFill>
                  <a:schemeClr val="tx1"/>
                </a:solidFill>
                <a:effectLst/>
                <a:latin typeface="Georgia"/>
                <a:cs typeface="Georgia"/>
              </a:rPr>
              <a:t>Nursing Programs</a:t>
            </a:r>
          </a:p>
          <a:p>
            <a:r>
              <a:rPr lang="en-US" sz="2000" b="1" dirty="0" smtClean="0">
                <a:solidFill>
                  <a:schemeClr val="tx1"/>
                </a:solidFill>
                <a:effectLst/>
                <a:latin typeface="Georgia"/>
                <a:cs typeface="Georgia"/>
              </a:rPr>
              <a:t>Business Accreditation (</a:t>
            </a:r>
            <a:r>
              <a:rPr lang="en-US" sz="2000" b="1" dirty="0" smtClean="0">
                <a:solidFill>
                  <a:schemeClr val="tx1"/>
                </a:solidFill>
                <a:effectLst>
                  <a:outerShdw blurRad="63500" dir="2700000" algn="tl" rotWithShape="0">
                    <a:prstClr val="white">
                      <a:alpha val="40000"/>
                    </a:prstClr>
                  </a:outerShdw>
                </a:effectLst>
                <a:latin typeface="Georgia"/>
                <a:ea typeface="Source Sans Pro"/>
                <a:cs typeface="Georgia"/>
                <a:sym typeface="Source Sans Pro"/>
              </a:rPr>
              <a:t>AACSB/IACBE/ACBSP) </a:t>
            </a:r>
            <a:endParaRPr lang="en-US" sz="2000" b="1" dirty="0" smtClean="0">
              <a:solidFill>
                <a:schemeClr val="tx1"/>
              </a:solidFill>
              <a:latin typeface="Georgia"/>
              <a:cs typeface="Georgia"/>
              <a:sym typeface="Source Sans Pro"/>
            </a:endParaRPr>
          </a:p>
        </p:txBody>
      </p:sp>
      <p:sp>
        <p:nvSpPr>
          <p:cNvPr id="5" name="TextBox 4"/>
          <p:cNvSpPr txBox="1"/>
          <p:nvPr/>
        </p:nvSpPr>
        <p:spPr>
          <a:xfrm>
            <a:off x="1905000" y="1828800"/>
            <a:ext cx="5486400" cy="369332"/>
          </a:xfrm>
          <a:prstGeom prst="rect">
            <a:avLst/>
          </a:prstGeom>
          <a:noFill/>
          <a:ln w="57150" cmpd="sng">
            <a:solidFill>
              <a:schemeClr val="bg1"/>
            </a:solidFill>
          </a:ln>
        </p:spPr>
        <p:txBody>
          <a:bodyPr wrap="square" rtlCol="0">
            <a:spAutoFit/>
          </a:bodyPr>
          <a:lstStyle/>
          <a:p>
            <a:r>
              <a:rPr lang="en-US" dirty="0" smtClean="0"/>
              <a:t>What can we learn from other accrediting bodies?</a:t>
            </a:r>
            <a:endParaRPr lang="en-US" dirty="0"/>
          </a:p>
        </p:txBody>
      </p:sp>
      <p:sp>
        <p:nvSpPr>
          <p:cNvPr id="6" name="Curved Down Arrow 5"/>
          <p:cNvSpPr/>
          <p:nvPr/>
        </p:nvSpPr>
        <p:spPr>
          <a:xfrm rot="2684248">
            <a:off x="7482913" y="2082193"/>
            <a:ext cx="1931042" cy="8382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Curved Down Arrow 10"/>
          <p:cNvSpPr/>
          <p:nvPr/>
        </p:nvSpPr>
        <p:spPr>
          <a:xfrm rot="19512594" flipH="1">
            <a:off x="-311561" y="1978469"/>
            <a:ext cx="2147122" cy="916064"/>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52998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a:cs typeface="Georgia"/>
              </a:rPr>
              <a:t>Key Advocates</a:t>
            </a:r>
            <a:endParaRPr lang="en-US" b="1" dirty="0">
              <a:latin typeface="Georgia"/>
              <a:cs typeface="Georgi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8075295"/>
              </p:ext>
            </p:extLst>
          </p:nvPr>
        </p:nvGraphicFramePr>
        <p:xfrm>
          <a:off x="685800" y="1905000"/>
          <a:ext cx="7583488"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33111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a:cs typeface="Georgia"/>
              </a:rPr>
              <a:t>On Campus Challenges</a:t>
            </a:r>
            <a:endParaRPr lang="en-US" b="1" dirty="0">
              <a:latin typeface="Georgia"/>
              <a:cs typeface="Georgia"/>
            </a:endParaRPr>
          </a:p>
        </p:txBody>
      </p:sp>
      <p:sp>
        <p:nvSpPr>
          <p:cNvPr id="3" name="Content Placeholder 2"/>
          <p:cNvSpPr>
            <a:spLocks noGrp="1"/>
          </p:cNvSpPr>
          <p:nvPr>
            <p:ph idx="1"/>
          </p:nvPr>
        </p:nvSpPr>
        <p:spPr>
          <a:xfrm>
            <a:off x="304800" y="1524000"/>
            <a:ext cx="8839200" cy="4648200"/>
          </a:xfrm>
        </p:spPr>
        <p:txBody>
          <a:bodyPr>
            <a:normAutofit/>
          </a:bodyPr>
          <a:lstStyle/>
          <a:p>
            <a:pPr marL="0" indent="0">
              <a:buNone/>
            </a:pPr>
            <a:r>
              <a:rPr lang="en-US" b="1" dirty="0" smtClean="0">
                <a:solidFill>
                  <a:schemeClr val="bg1"/>
                </a:solidFill>
                <a:latin typeface="Georgia"/>
                <a:cs typeface="Georgia"/>
              </a:rPr>
              <a:t>Competition for students (other majors versus sport management).</a:t>
            </a:r>
          </a:p>
          <a:p>
            <a:pPr marL="860425" lvl="3" indent="0">
              <a:buNone/>
            </a:pPr>
            <a:r>
              <a:rPr lang="en-US" sz="2000" b="1" dirty="0">
                <a:latin typeface="Georgia"/>
                <a:cs typeface="Georgia"/>
              </a:rPr>
              <a:t>	- How should we manage competing for the same students (athletic training, exercise science, business management)</a:t>
            </a:r>
            <a:r>
              <a:rPr lang="en-US" sz="2000" b="1" dirty="0" smtClean="0">
                <a:latin typeface="Georgia"/>
                <a:cs typeface="Georgia"/>
              </a:rPr>
              <a:t>?</a:t>
            </a:r>
          </a:p>
          <a:p>
            <a:pPr marL="0" indent="0">
              <a:buNone/>
            </a:pPr>
            <a:r>
              <a:rPr lang="en-US" b="1" dirty="0" smtClean="0">
                <a:solidFill>
                  <a:srgbClr val="921F07"/>
                </a:solidFill>
                <a:latin typeface="Georgia"/>
                <a:cs typeface="Georgia"/>
              </a:rPr>
              <a:t>Lack of knowledge about sport management and accreditation.</a:t>
            </a:r>
          </a:p>
          <a:p>
            <a:pPr marL="577850" lvl="2" indent="0">
              <a:buNone/>
            </a:pPr>
            <a:r>
              <a:rPr lang="en-US" b="1" dirty="0">
                <a:latin typeface="Georgia"/>
                <a:cs typeface="Georgia"/>
              </a:rPr>
              <a:t>	</a:t>
            </a:r>
            <a:r>
              <a:rPr lang="en-US" b="1" dirty="0" smtClean="0">
                <a:latin typeface="Georgia"/>
                <a:cs typeface="Georgia"/>
              </a:rPr>
              <a:t>- How can we share ‘who we are’ and ‘what we do’?</a:t>
            </a:r>
            <a:endParaRPr lang="en-US" b="1" dirty="0">
              <a:latin typeface="Georgia"/>
              <a:cs typeface="Georgia"/>
            </a:endParaRPr>
          </a:p>
          <a:p>
            <a:pPr marL="0" indent="0">
              <a:buNone/>
            </a:pPr>
            <a:r>
              <a:rPr lang="en-US" b="1" dirty="0" smtClean="0">
                <a:solidFill>
                  <a:srgbClr val="921F07"/>
                </a:solidFill>
                <a:latin typeface="Georgia"/>
                <a:cs typeface="Georgia"/>
              </a:rPr>
              <a:t>Shared resources versus ‘individuality’ as a stand alone major</a:t>
            </a:r>
            <a:r>
              <a:rPr lang="en-US" dirty="0" smtClean="0">
                <a:latin typeface="Georgia"/>
                <a:cs typeface="Georgia"/>
              </a:rPr>
              <a:t>.</a:t>
            </a:r>
          </a:p>
          <a:p>
            <a:pPr marL="860425" lvl="3" indent="0">
              <a:buNone/>
            </a:pPr>
            <a:r>
              <a:rPr lang="en-US" sz="2000" b="1" dirty="0" smtClean="0">
                <a:latin typeface="Georgia"/>
                <a:cs typeface="Georgia"/>
              </a:rPr>
              <a:t>- How can we create our own identity?</a:t>
            </a:r>
          </a:p>
          <a:p>
            <a:pPr marL="0" indent="0">
              <a:buNone/>
            </a:pPr>
            <a:endParaRPr lang="en-US" b="1" dirty="0" smtClean="0">
              <a:solidFill>
                <a:schemeClr val="bg1"/>
              </a:solidFill>
              <a:latin typeface="Georgia"/>
              <a:cs typeface="Georgia"/>
            </a:endParaRPr>
          </a:p>
          <a:p>
            <a:pPr marL="0" indent="0">
              <a:buNone/>
            </a:pPr>
            <a:endParaRPr lang="en-US" dirty="0"/>
          </a:p>
        </p:txBody>
      </p:sp>
    </p:spTree>
    <p:extLst>
      <p:ext uri="{BB962C8B-B14F-4D97-AF65-F5344CB8AC3E}">
        <p14:creationId xmlns:p14="http://schemas.microsoft.com/office/powerpoint/2010/main" val="75143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83488" cy="1283167"/>
          </a:xfrm>
        </p:spPr>
        <p:txBody>
          <a:bodyPr/>
          <a:lstStyle/>
          <a:p>
            <a:r>
              <a:rPr lang="en-US" b="1" dirty="0" smtClean="0">
                <a:latin typeface="Georgia"/>
                <a:cs typeface="Georgia"/>
              </a:rPr>
              <a:t>‘Leveraging’ Accreditation</a:t>
            </a:r>
            <a:br>
              <a:rPr lang="en-US" b="1" dirty="0" smtClean="0">
                <a:latin typeface="Georgia"/>
                <a:cs typeface="Georgia"/>
              </a:rPr>
            </a:br>
            <a:endParaRPr lang="en-US" b="1" dirty="0">
              <a:latin typeface="Georgia"/>
              <a:cs typeface="Georgia"/>
            </a:endParaRPr>
          </a:p>
        </p:txBody>
      </p:sp>
      <p:sp>
        <p:nvSpPr>
          <p:cNvPr id="3" name="Content Placeholder 2"/>
          <p:cNvSpPr>
            <a:spLocks noGrp="1"/>
          </p:cNvSpPr>
          <p:nvPr>
            <p:ph idx="1"/>
          </p:nvPr>
        </p:nvSpPr>
        <p:spPr>
          <a:xfrm>
            <a:off x="381000" y="1828801"/>
            <a:ext cx="8610600" cy="3581400"/>
          </a:xfrm>
        </p:spPr>
        <p:style>
          <a:lnRef idx="2">
            <a:schemeClr val="accent3"/>
          </a:lnRef>
          <a:fillRef idx="1">
            <a:schemeClr val="lt1"/>
          </a:fillRef>
          <a:effectRef idx="0">
            <a:schemeClr val="accent3"/>
          </a:effectRef>
          <a:fontRef idx="minor">
            <a:schemeClr val="dk1"/>
          </a:fontRef>
        </p:style>
        <p:txBody>
          <a:bodyPr/>
          <a:lstStyle/>
          <a:p>
            <a:pPr marL="0" indent="0">
              <a:buNone/>
            </a:pPr>
            <a:r>
              <a:rPr lang="en-US" b="1" dirty="0" smtClean="0">
                <a:solidFill>
                  <a:schemeClr val="bg1"/>
                </a:solidFill>
                <a:effectLst/>
                <a:latin typeface="Georgia"/>
                <a:cs typeface="Georgia"/>
              </a:rPr>
              <a:t>Impact?</a:t>
            </a:r>
          </a:p>
          <a:p>
            <a:r>
              <a:rPr lang="en-US" b="1" dirty="0">
                <a:solidFill>
                  <a:srgbClr val="333333"/>
                </a:solidFill>
                <a:effectLst/>
                <a:latin typeface="Georgia"/>
                <a:cs typeface="Georgia"/>
              </a:rPr>
              <a:t> </a:t>
            </a:r>
            <a:r>
              <a:rPr lang="en-US" b="1" dirty="0" smtClean="0">
                <a:solidFill>
                  <a:srgbClr val="333333"/>
                </a:solidFill>
                <a:effectLst/>
                <a:latin typeface="Georgia"/>
                <a:cs typeface="Georgia"/>
              </a:rPr>
              <a:t>       Student Applications </a:t>
            </a:r>
          </a:p>
          <a:p>
            <a:r>
              <a:rPr lang="en-US" b="1" dirty="0">
                <a:solidFill>
                  <a:srgbClr val="333333"/>
                </a:solidFill>
                <a:effectLst/>
                <a:latin typeface="Georgia"/>
                <a:cs typeface="Georgia"/>
              </a:rPr>
              <a:t> </a:t>
            </a:r>
            <a:r>
              <a:rPr lang="en-US" b="1" dirty="0" smtClean="0">
                <a:solidFill>
                  <a:srgbClr val="333333"/>
                </a:solidFill>
                <a:effectLst/>
                <a:latin typeface="Georgia"/>
                <a:cs typeface="Georgia"/>
              </a:rPr>
              <a:t>       Physical Resources</a:t>
            </a:r>
          </a:p>
          <a:p>
            <a:r>
              <a:rPr lang="en-US" b="1" dirty="0">
                <a:solidFill>
                  <a:srgbClr val="333333"/>
                </a:solidFill>
                <a:effectLst/>
                <a:latin typeface="Georgia"/>
                <a:cs typeface="Georgia"/>
              </a:rPr>
              <a:t>	</a:t>
            </a:r>
            <a:r>
              <a:rPr lang="en-US" b="1" dirty="0" smtClean="0">
                <a:solidFill>
                  <a:srgbClr val="333333"/>
                </a:solidFill>
                <a:effectLst/>
                <a:latin typeface="Georgia"/>
                <a:cs typeface="Georgia"/>
              </a:rPr>
              <a:t>Faculty Resources</a:t>
            </a:r>
          </a:p>
          <a:p>
            <a:r>
              <a:rPr lang="en-US" b="1" dirty="0">
                <a:solidFill>
                  <a:srgbClr val="333333"/>
                </a:solidFill>
                <a:effectLst/>
                <a:latin typeface="Georgia"/>
                <a:cs typeface="Georgia"/>
              </a:rPr>
              <a:t>	</a:t>
            </a:r>
            <a:r>
              <a:rPr lang="en-US" b="1" dirty="0" smtClean="0">
                <a:solidFill>
                  <a:srgbClr val="333333"/>
                </a:solidFill>
                <a:effectLst/>
                <a:latin typeface="Georgia"/>
                <a:cs typeface="Georgia"/>
              </a:rPr>
              <a:t>Salaries</a:t>
            </a:r>
          </a:p>
          <a:p>
            <a:pPr marL="0" indent="0">
              <a:buNone/>
            </a:pPr>
            <a:endParaRPr lang="en-US" dirty="0"/>
          </a:p>
        </p:txBody>
      </p:sp>
    </p:spTree>
    <p:extLst>
      <p:ext uri="{BB962C8B-B14F-4D97-AF65-F5344CB8AC3E}">
        <p14:creationId xmlns:p14="http://schemas.microsoft.com/office/powerpoint/2010/main" val="3858824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a:cs typeface="Georgia"/>
              </a:rPr>
              <a:t>Faculty</a:t>
            </a:r>
            <a:endParaRPr lang="en-US" b="1" dirty="0">
              <a:latin typeface="Georgia"/>
              <a:cs typeface="Georgia"/>
            </a:endParaRPr>
          </a:p>
        </p:txBody>
      </p:sp>
      <p:sp>
        <p:nvSpPr>
          <p:cNvPr id="3" name="Content Placeholder 2"/>
          <p:cNvSpPr>
            <a:spLocks noGrp="1"/>
          </p:cNvSpPr>
          <p:nvPr>
            <p:ph sz="half" idx="1"/>
          </p:nvPr>
        </p:nvSpPr>
        <p:spPr>
          <a:xfrm>
            <a:off x="152400" y="2743200"/>
            <a:ext cx="4311768" cy="3124200"/>
          </a:xfrm>
        </p:spPr>
        <p:style>
          <a:lnRef idx="2">
            <a:schemeClr val="accent2"/>
          </a:lnRef>
          <a:fillRef idx="1">
            <a:schemeClr val="lt1"/>
          </a:fillRef>
          <a:effectRef idx="0">
            <a:schemeClr val="accent2"/>
          </a:effectRef>
          <a:fontRef idx="minor">
            <a:schemeClr val="dk1"/>
          </a:fontRef>
        </p:style>
        <p:txBody>
          <a:bodyPr>
            <a:normAutofit/>
          </a:bodyPr>
          <a:lstStyle/>
          <a:p>
            <a:pPr marL="0" lvl="0" indent="0">
              <a:buNone/>
            </a:pPr>
            <a:r>
              <a:rPr lang="en-US" b="1" dirty="0">
                <a:solidFill>
                  <a:srgbClr val="980000"/>
                </a:solidFill>
                <a:latin typeface="Georgia"/>
                <a:cs typeface="Georgia"/>
              </a:rPr>
              <a:t>Growth of sport management programs equates to concerns about the quantity and quality of faculty.            </a:t>
            </a:r>
          </a:p>
          <a:p>
            <a:pPr marL="0" lvl="0" indent="0">
              <a:buNone/>
            </a:pPr>
            <a:r>
              <a:rPr lang="en-US" sz="1300" b="1" dirty="0" smtClean="0">
                <a:solidFill>
                  <a:srgbClr val="980000"/>
                </a:solidFill>
                <a:latin typeface="Georgia"/>
                <a:cs typeface="Georgia"/>
              </a:rPr>
              <a:t>	(</a:t>
            </a:r>
            <a:r>
              <a:rPr lang="en-US" sz="1300" b="1" dirty="0">
                <a:solidFill>
                  <a:srgbClr val="980000"/>
                </a:solidFill>
                <a:latin typeface="Georgia"/>
                <a:cs typeface="Georgia"/>
              </a:rPr>
              <a:t>Mahony, Hums, &amp; Judd, 2006)</a:t>
            </a:r>
          </a:p>
          <a:p>
            <a:pPr marL="0" indent="0">
              <a:buNone/>
            </a:pPr>
            <a:endParaRPr lang="en-US" b="1" dirty="0" smtClean="0">
              <a:effectLst/>
            </a:endParaRPr>
          </a:p>
          <a:p>
            <a:pPr marL="0" indent="0">
              <a:buNone/>
            </a:pPr>
            <a:endParaRPr lang="en-US" b="1" dirty="0">
              <a:effectLst/>
            </a:endParaRPr>
          </a:p>
          <a:p>
            <a:pPr marL="0" indent="0">
              <a:buNone/>
            </a:pPr>
            <a:endParaRPr lang="en-US" b="1" dirty="0">
              <a:effectLst/>
            </a:endParaRPr>
          </a:p>
          <a:p>
            <a:endParaRPr lang="en-US" dirty="0"/>
          </a:p>
        </p:txBody>
      </p:sp>
      <p:sp>
        <p:nvSpPr>
          <p:cNvPr id="4" name="Content Placeholder 3"/>
          <p:cNvSpPr>
            <a:spLocks noGrp="1"/>
          </p:cNvSpPr>
          <p:nvPr>
            <p:ph sz="half" idx="2"/>
          </p:nvPr>
        </p:nvSpPr>
        <p:spPr>
          <a:xfrm>
            <a:off x="4724400" y="2743200"/>
            <a:ext cx="4202164" cy="3124200"/>
          </a:xfrm>
        </p:spPr>
        <p:style>
          <a:lnRef idx="2">
            <a:schemeClr val="accent3"/>
          </a:lnRef>
          <a:fillRef idx="1">
            <a:schemeClr val="lt1"/>
          </a:fillRef>
          <a:effectRef idx="0">
            <a:schemeClr val="accent3"/>
          </a:effectRef>
          <a:fontRef idx="minor">
            <a:schemeClr val="dk1"/>
          </a:fontRef>
        </p:style>
        <p:txBody>
          <a:bodyPr>
            <a:noAutofit/>
          </a:bodyPr>
          <a:lstStyle/>
          <a:p>
            <a:pPr marL="0" lvl="0" indent="0">
              <a:lnSpc>
                <a:spcPct val="80000"/>
              </a:lnSpc>
              <a:spcBef>
                <a:spcPts val="0"/>
              </a:spcBef>
              <a:buNone/>
            </a:pPr>
            <a:r>
              <a:rPr lang="en-US" b="1" dirty="0" smtClean="0">
                <a:solidFill>
                  <a:srgbClr val="800000"/>
                </a:solidFill>
                <a:latin typeface="Georgia"/>
                <a:cs typeface="Georgia"/>
              </a:rPr>
              <a:t>Sport </a:t>
            </a:r>
            <a:r>
              <a:rPr lang="en-US" b="1" dirty="0">
                <a:solidFill>
                  <a:srgbClr val="800000"/>
                </a:solidFill>
                <a:latin typeface="Georgia"/>
                <a:cs typeface="Georgia"/>
              </a:rPr>
              <a:t>management faculty need to act as the critical conduit between students and the industry, providing preparatory opportunities both within and outside of the classroom with the goal of adding value to the student degrees as well as increasing their employability</a:t>
            </a:r>
            <a:r>
              <a:rPr lang="en-US" b="1" dirty="0" smtClean="0">
                <a:solidFill>
                  <a:srgbClr val="800000"/>
                </a:solidFill>
                <a:latin typeface="Georgia"/>
                <a:cs typeface="Georgia"/>
              </a:rPr>
              <a:t>. </a:t>
            </a:r>
            <a:endParaRPr lang="en-US" b="1" dirty="0">
              <a:solidFill>
                <a:srgbClr val="800000"/>
              </a:solidFill>
              <a:latin typeface="Georgia"/>
              <a:cs typeface="Georgia"/>
            </a:endParaRPr>
          </a:p>
          <a:p>
            <a:pPr marL="0" lvl="0" indent="0">
              <a:lnSpc>
                <a:spcPct val="80000"/>
              </a:lnSpc>
              <a:spcBef>
                <a:spcPts val="0"/>
              </a:spcBef>
              <a:buNone/>
            </a:pPr>
            <a:r>
              <a:rPr lang="en-US" sz="1400" b="1" dirty="0">
                <a:solidFill>
                  <a:srgbClr val="800000"/>
                </a:solidFill>
                <a:latin typeface="Georgia"/>
                <a:cs typeface="Georgia"/>
              </a:rPr>
              <a:t>		</a:t>
            </a:r>
            <a:endParaRPr lang="en-US" sz="1400" b="1" dirty="0" smtClean="0">
              <a:solidFill>
                <a:srgbClr val="800000"/>
              </a:solidFill>
              <a:latin typeface="Georgia"/>
              <a:cs typeface="Georgia"/>
            </a:endParaRPr>
          </a:p>
          <a:p>
            <a:pPr marL="0" lvl="0" indent="0">
              <a:lnSpc>
                <a:spcPct val="80000"/>
              </a:lnSpc>
              <a:spcBef>
                <a:spcPts val="0"/>
              </a:spcBef>
              <a:buNone/>
            </a:pPr>
            <a:r>
              <a:rPr lang="en-US" sz="1400" b="1" dirty="0" smtClean="0">
                <a:solidFill>
                  <a:srgbClr val="800000"/>
                </a:solidFill>
                <a:latin typeface="Georgia"/>
                <a:cs typeface="Georgia"/>
              </a:rPr>
              <a:t>(</a:t>
            </a:r>
            <a:r>
              <a:rPr lang="en-US" sz="1400" b="1" dirty="0">
                <a:solidFill>
                  <a:srgbClr val="800000"/>
                </a:solidFill>
                <a:latin typeface="Georgia"/>
                <a:cs typeface="Georgia"/>
              </a:rPr>
              <a:t>Braunstein-Minkove &amp; DeLuca, 2015, p. 123)</a:t>
            </a:r>
          </a:p>
          <a:p>
            <a:pPr marL="0" indent="0">
              <a:buNone/>
            </a:pPr>
            <a:endParaRPr lang="en-US" sz="1400" dirty="0"/>
          </a:p>
        </p:txBody>
      </p:sp>
      <p:sp>
        <p:nvSpPr>
          <p:cNvPr id="5" name="TextBox 4"/>
          <p:cNvSpPr txBox="1"/>
          <p:nvPr/>
        </p:nvSpPr>
        <p:spPr>
          <a:xfrm>
            <a:off x="228600" y="1752600"/>
            <a:ext cx="8686800" cy="646331"/>
          </a:xfrm>
          <a:prstGeom prst="rect">
            <a:avLst/>
          </a:prstGeom>
          <a:noFill/>
        </p:spPr>
        <p:txBody>
          <a:bodyPr wrap="square" rtlCol="0">
            <a:spAutoFit/>
          </a:bodyPr>
          <a:lstStyle/>
          <a:p>
            <a:r>
              <a:rPr lang="en-US" b="1" dirty="0">
                <a:solidFill>
                  <a:srgbClr val="921F07"/>
                </a:solidFill>
                <a:latin typeface="Georgia"/>
                <a:cs typeface="Georgia"/>
              </a:rPr>
              <a:t>Each institution seeking COSMA accreditation must </a:t>
            </a:r>
            <a:r>
              <a:rPr lang="en-US" b="1" dirty="0" smtClean="0">
                <a:solidFill>
                  <a:srgbClr val="921F07"/>
                </a:solidFill>
                <a:latin typeface="Georgia"/>
                <a:cs typeface="Georgia"/>
              </a:rPr>
              <a:t> </a:t>
            </a:r>
            <a:r>
              <a:rPr lang="en-US" b="1" dirty="0">
                <a:solidFill>
                  <a:srgbClr val="921F07"/>
                </a:solidFill>
                <a:latin typeface="Georgia"/>
                <a:cs typeface="Georgia"/>
              </a:rPr>
              <a:t>ensure that its sport programs are supported by qualified and competent </a:t>
            </a:r>
            <a:r>
              <a:rPr lang="en-US" b="1" dirty="0" smtClean="0">
                <a:solidFill>
                  <a:srgbClr val="921F07"/>
                </a:solidFill>
                <a:latin typeface="Georgia"/>
                <a:cs typeface="Georgia"/>
              </a:rPr>
              <a:t>faculty</a:t>
            </a:r>
            <a:r>
              <a:rPr lang="en-US" b="1" dirty="0">
                <a:solidFill>
                  <a:srgbClr val="921F07"/>
                </a:solidFill>
                <a:latin typeface="Georgia"/>
                <a:cs typeface="Georgia"/>
              </a:rPr>
              <a:t>.</a:t>
            </a:r>
            <a:endParaRPr lang="en-US" dirty="0">
              <a:solidFill>
                <a:srgbClr val="921F07"/>
              </a:solidFill>
              <a:latin typeface="Georgia"/>
              <a:cs typeface="Georgia"/>
            </a:endParaRPr>
          </a:p>
        </p:txBody>
      </p:sp>
    </p:spTree>
    <p:extLst>
      <p:ext uri="{BB962C8B-B14F-4D97-AF65-F5344CB8AC3E}">
        <p14:creationId xmlns:p14="http://schemas.microsoft.com/office/powerpoint/2010/main" val="3843021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strVal val="#ppt_w*0.70"/>
                                          </p:val>
                                        </p:tav>
                                        <p:tav tm="100000">
                                          <p:val>
                                            <p:strVal val="#ppt_w"/>
                                          </p:val>
                                        </p:tav>
                                      </p:tavLst>
                                    </p:anim>
                                    <p:anim calcmode="lin" valueType="num">
                                      <p:cBhvr>
                                        <p:cTn id="13" dur="1000" fill="hold"/>
                                        <p:tgtEl>
                                          <p:spTgt spid="3">
                                            <p:bg/>
                                          </p:spTgt>
                                        </p:tgtEl>
                                        <p:attrNameLst>
                                          <p:attrName>ppt_h</p:attrName>
                                        </p:attrNameLst>
                                      </p:cBhvr>
                                      <p:tavLst>
                                        <p:tav tm="0">
                                          <p:val>
                                            <p:strVal val="#ppt_h"/>
                                          </p:val>
                                        </p:tav>
                                        <p:tav tm="100000">
                                          <p:val>
                                            <p:strVal val="#ppt_h"/>
                                          </p:val>
                                        </p:tav>
                                      </p:tavLst>
                                    </p:anim>
                                    <p:animEffect transition="in" filter="fade">
                                      <p:cBhvr>
                                        <p:cTn id="14" dur="1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 calcmode="lin" valueType="num">
                                      <p:cBhvr>
                                        <p:cTn id="33" dur="1000" fill="hold"/>
                                        <p:tgtEl>
                                          <p:spTgt spid="4">
                                            <p:bg/>
                                          </p:spTgt>
                                        </p:tgtEl>
                                        <p:attrNameLst>
                                          <p:attrName>ppt_w</p:attrName>
                                        </p:attrNameLst>
                                      </p:cBhvr>
                                      <p:tavLst>
                                        <p:tav tm="0">
                                          <p:val>
                                            <p:strVal val="#ppt_w*0.70"/>
                                          </p:val>
                                        </p:tav>
                                        <p:tav tm="100000">
                                          <p:val>
                                            <p:strVal val="#ppt_w"/>
                                          </p:val>
                                        </p:tav>
                                      </p:tavLst>
                                    </p:anim>
                                    <p:anim calcmode="lin" valueType="num">
                                      <p:cBhvr>
                                        <p:cTn id="34" dur="1000" fill="hold"/>
                                        <p:tgtEl>
                                          <p:spTgt spid="4">
                                            <p:bg/>
                                          </p:spTgt>
                                        </p:tgtEl>
                                        <p:attrNameLst>
                                          <p:attrName>ppt_h</p:attrName>
                                        </p:attrNameLst>
                                      </p:cBhvr>
                                      <p:tavLst>
                                        <p:tav tm="0">
                                          <p:val>
                                            <p:strVal val="#ppt_h"/>
                                          </p:val>
                                        </p:tav>
                                        <p:tav tm="100000">
                                          <p:val>
                                            <p:strVal val="#ppt_h"/>
                                          </p:val>
                                        </p:tav>
                                      </p:tavLst>
                                    </p:anim>
                                    <p:animEffect transition="in" filter="fade">
                                      <p:cBhvr>
                                        <p:cTn id="35" dur="1000"/>
                                        <p:tgtEl>
                                          <p:spTgt spid="4">
                                            <p:bg/>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 calcmode="lin" valueType="num">
                                      <p:cBhvr>
                                        <p:cTn id="40"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p:cTn id="4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4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49" dur="1000"/>
                                        <p:tgtEl>
                                          <p:spTgt spid="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 calcmode="lin" valueType="num">
                                      <p:cBhvr>
                                        <p:cTn id="5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5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5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a:cs typeface="Georgia"/>
              </a:rPr>
              <a:t>Strategic Planning</a:t>
            </a:r>
            <a:endParaRPr lang="en-US" b="1" dirty="0">
              <a:latin typeface="Georgia"/>
              <a:cs typeface="Georgia"/>
            </a:endParaRPr>
          </a:p>
        </p:txBody>
      </p:sp>
      <p:sp>
        <p:nvSpPr>
          <p:cNvPr id="3" name="Content Placeholder 2"/>
          <p:cNvSpPr>
            <a:spLocks noGrp="1"/>
          </p:cNvSpPr>
          <p:nvPr>
            <p:ph idx="1"/>
          </p:nvPr>
        </p:nvSpPr>
        <p:spPr>
          <a:xfrm>
            <a:off x="152400" y="1600200"/>
            <a:ext cx="8839200" cy="914400"/>
          </a:xfrm>
          <a:solidFill>
            <a:schemeClr val="tx2"/>
          </a:solidFill>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US" b="1" dirty="0" smtClean="0">
                <a:effectLst/>
              </a:rPr>
              <a:t>Excellence </a:t>
            </a:r>
            <a:r>
              <a:rPr lang="en-US" b="1" dirty="0">
                <a:effectLst/>
              </a:rPr>
              <a:t>in sport management education is enhanced through an effective strategic planning process. </a:t>
            </a:r>
            <a:endParaRPr lang="en-US" dirty="0">
              <a:effectLst/>
            </a:endParaRPr>
          </a:p>
          <a:p>
            <a:pPr marL="0" indent="0">
              <a:buNone/>
            </a:pPr>
            <a:endParaRPr lang="en-US" dirty="0"/>
          </a:p>
        </p:txBody>
      </p:sp>
      <p:sp>
        <p:nvSpPr>
          <p:cNvPr id="4" name="Content Placeholder 2"/>
          <p:cNvSpPr txBox="1">
            <a:spLocks/>
          </p:cNvSpPr>
          <p:nvPr/>
        </p:nvSpPr>
        <p:spPr>
          <a:xfrm>
            <a:off x="152400" y="2667000"/>
            <a:ext cx="8839200" cy="1143000"/>
          </a:xfrm>
          <a:prstGeom prst="rect">
            <a:avLst/>
          </a:prstGeom>
          <a:solidFill>
            <a:schemeClr val="bg1"/>
          </a:solidFill>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lgn="ctr">
              <a:buFont typeface="Calisto MT" pitchFamily="18" charset="0"/>
              <a:buNone/>
            </a:pPr>
            <a:r>
              <a:rPr lang="en-US" sz="6000" b="1" dirty="0" smtClean="0">
                <a:effectLst/>
                <a:latin typeface="Rockwell"/>
                <a:cs typeface="Rockwell"/>
              </a:rPr>
              <a:t>Mission Statement </a:t>
            </a:r>
          </a:p>
          <a:p>
            <a:pPr marL="0" indent="0">
              <a:buFont typeface="Calisto MT" pitchFamily="18" charset="0"/>
              <a:buNone/>
            </a:pPr>
            <a:endParaRPr lang="en-US" dirty="0" smtClean="0">
              <a:effectLst/>
            </a:endParaRPr>
          </a:p>
          <a:p>
            <a:endParaRPr lang="en-US" dirty="0"/>
          </a:p>
        </p:txBody>
      </p:sp>
      <p:sp>
        <p:nvSpPr>
          <p:cNvPr id="5" name="Content Placeholder 2"/>
          <p:cNvSpPr txBox="1">
            <a:spLocks/>
          </p:cNvSpPr>
          <p:nvPr/>
        </p:nvSpPr>
        <p:spPr>
          <a:xfrm>
            <a:off x="152400" y="4114800"/>
            <a:ext cx="8839200" cy="1143000"/>
          </a:xfrm>
          <a:prstGeom prst="rect">
            <a:avLst/>
          </a:prstGeom>
          <a:solidFill>
            <a:schemeClr val="bg1"/>
          </a:solidFill>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lgn="ctr">
              <a:buFont typeface="Calisto MT" pitchFamily="18" charset="0"/>
              <a:buNone/>
            </a:pPr>
            <a:r>
              <a:rPr lang="en-US" sz="6000" b="1" dirty="0" smtClean="0">
                <a:effectLst/>
                <a:latin typeface="Rockwell"/>
                <a:cs typeface="Rockwell"/>
              </a:rPr>
              <a:t>Communication Plan</a:t>
            </a:r>
          </a:p>
          <a:p>
            <a:pPr marL="0" indent="0">
              <a:buFont typeface="Calisto MT" pitchFamily="18" charset="0"/>
              <a:buNone/>
            </a:pPr>
            <a:endParaRPr lang="en-US" dirty="0" smtClean="0">
              <a:effectLst/>
            </a:endParaRPr>
          </a:p>
          <a:p>
            <a:pPr marL="0" indent="0">
              <a:buFont typeface="Calisto MT" pitchFamily="18" charset="0"/>
              <a:buNone/>
            </a:pPr>
            <a:endParaRPr lang="en-US" dirty="0" smtClean="0">
              <a:effectLst/>
            </a:endParaRPr>
          </a:p>
          <a:p>
            <a:endParaRPr lang="en-US" dirty="0"/>
          </a:p>
        </p:txBody>
      </p:sp>
      <p:sp>
        <p:nvSpPr>
          <p:cNvPr id="6" name="Content Placeholder 2"/>
          <p:cNvSpPr txBox="1">
            <a:spLocks/>
          </p:cNvSpPr>
          <p:nvPr/>
        </p:nvSpPr>
        <p:spPr>
          <a:xfrm>
            <a:off x="228600" y="5562600"/>
            <a:ext cx="8839200" cy="1143000"/>
          </a:xfrm>
          <a:prstGeom prst="rect">
            <a:avLst/>
          </a:prstGeom>
          <a:solidFill>
            <a:schemeClr val="bg1"/>
          </a:solidFill>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lgn="ctr">
              <a:buFont typeface="Calisto MT" pitchFamily="18" charset="0"/>
              <a:buNone/>
            </a:pPr>
            <a:r>
              <a:rPr lang="en-US" sz="6000" b="1" dirty="0" smtClean="0">
                <a:effectLst/>
                <a:latin typeface="Rockwell"/>
                <a:cs typeface="Rockwell"/>
              </a:rPr>
              <a:t>Review and Revise</a:t>
            </a:r>
          </a:p>
          <a:p>
            <a:pPr marL="0" indent="0">
              <a:buFont typeface="Calisto MT" pitchFamily="18" charset="0"/>
              <a:buNone/>
            </a:pPr>
            <a:endParaRPr lang="en-US" dirty="0" smtClean="0">
              <a:effectLst/>
            </a:endParaRPr>
          </a:p>
          <a:p>
            <a:pPr marL="0" indent="0">
              <a:buFont typeface="Calisto MT" pitchFamily="18" charset="0"/>
              <a:buNone/>
            </a:pPr>
            <a:endParaRPr lang="en-US" dirty="0" smtClean="0">
              <a:effectLst/>
            </a:endParaRPr>
          </a:p>
          <a:p>
            <a:endParaRPr lang="en-US" dirty="0"/>
          </a:p>
        </p:txBody>
      </p:sp>
    </p:spTree>
    <p:extLst>
      <p:ext uri="{BB962C8B-B14F-4D97-AF65-F5344CB8AC3E}">
        <p14:creationId xmlns:p14="http://schemas.microsoft.com/office/powerpoint/2010/main" val="481365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a:cs typeface="Georgia"/>
              </a:rPr>
              <a:t>Future Studies</a:t>
            </a:r>
            <a:endParaRPr lang="en-US" b="1" dirty="0">
              <a:latin typeface="Georgia"/>
              <a:cs typeface="Georgia"/>
            </a:endParaRPr>
          </a:p>
        </p:txBody>
      </p:sp>
      <p:sp>
        <p:nvSpPr>
          <p:cNvPr id="3" name="Content Placeholder 2"/>
          <p:cNvSpPr>
            <a:spLocks noGrp="1"/>
          </p:cNvSpPr>
          <p:nvPr>
            <p:ph idx="1"/>
          </p:nvPr>
        </p:nvSpPr>
        <p:spPr>
          <a:xfrm>
            <a:off x="152400" y="1600200"/>
            <a:ext cx="8839200" cy="4525963"/>
          </a:xfrm>
        </p:spPr>
        <p:txBody>
          <a:bodyPr>
            <a:normAutofit fontScale="77500" lnSpcReduction="20000"/>
          </a:bodyPr>
          <a:lstStyle/>
          <a:p>
            <a:pPr marL="0" indent="0">
              <a:buNone/>
            </a:pPr>
            <a:r>
              <a:rPr lang="en-US" sz="3200" b="1" dirty="0" smtClean="0"/>
              <a:t>Collect data to determine the effect of accreditation on families and high school students. </a:t>
            </a:r>
          </a:p>
          <a:p>
            <a:pPr lvl="2"/>
            <a:r>
              <a:rPr lang="en-US" sz="3200" b="1" dirty="0" smtClean="0">
                <a:solidFill>
                  <a:srgbClr val="921F07"/>
                </a:solidFill>
              </a:rPr>
              <a:t>What do they know and does this play a role in selecting a college/university?</a:t>
            </a:r>
          </a:p>
          <a:p>
            <a:pPr marL="0" indent="0">
              <a:buNone/>
            </a:pPr>
            <a:r>
              <a:rPr lang="en-US" sz="3200" b="1" dirty="0" smtClean="0"/>
              <a:t>Track methods of communication to brand COSMA accreditation and SM programs of study.</a:t>
            </a:r>
            <a:endParaRPr lang="en-US" sz="3200" b="1" dirty="0"/>
          </a:p>
          <a:p>
            <a:pPr lvl="2"/>
            <a:r>
              <a:rPr lang="en-US" sz="3200" b="1" dirty="0" smtClean="0">
                <a:solidFill>
                  <a:srgbClr val="921F07"/>
                </a:solidFill>
              </a:rPr>
              <a:t>Determine best practices for communicating COSMA stamp of approval.</a:t>
            </a:r>
          </a:p>
          <a:p>
            <a:pPr marL="0" indent="0">
              <a:buNone/>
            </a:pPr>
            <a:r>
              <a:rPr lang="en-US" sz="3200" b="1" dirty="0" smtClean="0"/>
              <a:t>Investigate changes in staffing and resources post accreditation.</a:t>
            </a:r>
            <a:endParaRPr lang="en-US" sz="3200" b="1" dirty="0"/>
          </a:p>
          <a:p>
            <a:pPr lvl="2"/>
            <a:r>
              <a:rPr lang="en-US" sz="3200" b="1" dirty="0" smtClean="0">
                <a:solidFill>
                  <a:srgbClr val="921F07"/>
                </a:solidFill>
              </a:rPr>
              <a:t>Did COSMA play a role in supporting increased resource allocation?</a:t>
            </a:r>
            <a:endParaRPr lang="en-US" sz="3200" b="1" dirty="0">
              <a:solidFill>
                <a:srgbClr val="921F07"/>
              </a:solidFill>
            </a:endParaRPr>
          </a:p>
          <a:p>
            <a:pPr lvl="2"/>
            <a:endParaRPr lang="en-US" sz="3200" b="1" dirty="0" smtClean="0">
              <a:solidFill>
                <a:srgbClr val="921F07"/>
              </a:solidFill>
            </a:endParaRPr>
          </a:p>
          <a:p>
            <a:pPr lvl="2"/>
            <a:endParaRPr lang="en-US" sz="3200" b="1" dirty="0">
              <a:solidFill>
                <a:srgbClr val="921F07"/>
              </a:solidFill>
            </a:endParaRPr>
          </a:p>
          <a:p>
            <a:pPr lvl="2"/>
            <a:endParaRPr lang="en-US" sz="3200" b="1" dirty="0">
              <a:solidFill>
                <a:srgbClr val="921F07"/>
              </a:solidFill>
            </a:endParaRPr>
          </a:p>
          <a:p>
            <a:pPr lvl="2"/>
            <a:endParaRPr lang="en-US" sz="3200" b="1" dirty="0">
              <a:solidFill>
                <a:srgbClr val="921F07"/>
              </a:solidFill>
            </a:endParaRPr>
          </a:p>
          <a:p>
            <a:pPr marL="577850" lvl="2" indent="0">
              <a:buNone/>
            </a:pPr>
            <a:endParaRPr lang="en-US" sz="3200" b="1" dirty="0">
              <a:solidFill>
                <a:srgbClr val="921F07"/>
              </a:solidFill>
            </a:endParaRPr>
          </a:p>
          <a:p>
            <a:pPr marL="577850" lvl="2" indent="0">
              <a:buNone/>
            </a:pPr>
            <a:endParaRPr lang="en-US" sz="3200" b="1" dirty="0">
              <a:solidFill>
                <a:srgbClr val="921F07"/>
              </a:solidFill>
            </a:endParaRPr>
          </a:p>
          <a:p>
            <a:pPr marL="577850" lvl="2" indent="0">
              <a:buNone/>
            </a:pPr>
            <a:endParaRPr lang="en-US" sz="3200" b="1" dirty="0">
              <a:solidFill>
                <a:srgbClr val="921F07"/>
              </a:solidFill>
            </a:endParaRPr>
          </a:p>
        </p:txBody>
      </p:sp>
    </p:spTree>
    <p:extLst>
      <p:ext uri="{BB962C8B-B14F-4D97-AF65-F5344CB8AC3E}">
        <p14:creationId xmlns:p14="http://schemas.microsoft.com/office/powerpoint/2010/main" val="817699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down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trips(down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duotone>
              <a:prstClr val="black"/>
              <a:srgbClr val="D9C3A5">
                <a:tint val="50000"/>
                <a:satMod val="180000"/>
              </a:srgbClr>
            </a:duotone>
          </a:blip>
          <a:stretch>
            <a:fillRect/>
          </a:stretch>
        </p:blipFill>
        <p:spPr>
          <a:xfrm>
            <a:off x="457200" y="1600200"/>
            <a:ext cx="8305800" cy="4267200"/>
          </a:xfrm>
          <a:prstGeom prst="rect">
            <a:avLst/>
          </a:prstGeom>
        </p:spPr>
      </p:pic>
      <p:sp>
        <p:nvSpPr>
          <p:cNvPr id="7" name="Title 6"/>
          <p:cNvSpPr>
            <a:spLocks noGrp="1"/>
          </p:cNvSpPr>
          <p:nvPr>
            <p:ph type="title"/>
          </p:nvPr>
        </p:nvSpPr>
        <p:spPr/>
        <p:txBody>
          <a:bodyPr/>
          <a:lstStyle/>
          <a:p>
            <a:r>
              <a:rPr lang="en-US" b="1" dirty="0" smtClean="0">
                <a:latin typeface="Georgia"/>
                <a:cs typeface="Georgia"/>
              </a:rPr>
              <a:t>The COSMA Effect</a:t>
            </a:r>
            <a:endParaRPr lang="en-US" b="1" dirty="0">
              <a:latin typeface="Georgia"/>
              <a:cs typeface="Georgia"/>
            </a:endParaRPr>
          </a:p>
        </p:txBody>
      </p:sp>
      <p:sp>
        <p:nvSpPr>
          <p:cNvPr id="8" name="Content Placeholder 7"/>
          <p:cNvSpPr>
            <a:spLocks noGrp="1"/>
          </p:cNvSpPr>
          <p:nvPr>
            <p:ph idx="1"/>
          </p:nvPr>
        </p:nvSpPr>
        <p:spPr>
          <a:xfrm>
            <a:off x="609600" y="1676401"/>
            <a:ext cx="7735888" cy="609600"/>
          </a:xfrm>
        </p:spPr>
        <p:txBody>
          <a:bodyPr/>
          <a:lstStyle/>
          <a:p>
            <a:pPr marL="0" indent="0" algn="ctr">
              <a:buNone/>
            </a:pPr>
            <a:endParaRPr lang="en-US" dirty="0"/>
          </a:p>
        </p:txBody>
      </p:sp>
    </p:spTree>
    <p:extLst>
      <p:ext uri="{BB962C8B-B14F-4D97-AF65-F5344CB8AC3E}">
        <p14:creationId xmlns:p14="http://schemas.microsoft.com/office/powerpoint/2010/main" val="35224635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753"/>
            <a:ext cx="8763000" cy="1283167"/>
          </a:xfrm>
        </p:spPr>
        <p:txBody>
          <a:bodyPr/>
          <a:lstStyle/>
          <a:p>
            <a:pPr marL="282575" lvl="0" indent="-282575">
              <a:spcBef>
                <a:spcPts val="2000"/>
              </a:spcBef>
            </a:pPr>
            <a:r>
              <a:rPr lang="en-US" sz="5400" dirty="0" smtClean="0">
                <a:latin typeface="Georgia"/>
                <a:cs typeface="Georgia"/>
              </a:rPr>
              <a:t>COSMA </a:t>
            </a:r>
            <a:r>
              <a:rPr lang="en-US" sz="5400" dirty="0">
                <a:effectLst>
                  <a:outerShdw blurRad="63500" dir="2700000" algn="tl" rotWithShape="0">
                    <a:prstClr val="white">
                      <a:alpha val="40000"/>
                    </a:prstClr>
                  </a:outerShdw>
                </a:effectLst>
                <a:latin typeface="Georgia"/>
                <a:ea typeface="+mn-ea"/>
                <a:cs typeface="Georgia"/>
              </a:rPr>
              <a:t>Accreditation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0636687"/>
              </p:ext>
            </p:extLst>
          </p:nvPr>
        </p:nvGraphicFramePr>
        <p:xfrm>
          <a:off x="228600" y="1828800"/>
          <a:ext cx="8610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40080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753"/>
            <a:ext cx="8763000" cy="1283167"/>
          </a:xfrm>
        </p:spPr>
        <p:txBody>
          <a:bodyPr/>
          <a:lstStyle/>
          <a:p>
            <a:pPr marL="282575" lvl="0" indent="-282575">
              <a:spcBef>
                <a:spcPts val="2000"/>
              </a:spcBef>
            </a:pPr>
            <a:r>
              <a:rPr lang="en-US" sz="5400" dirty="0" smtClean="0">
                <a:latin typeface="Georgia"/>
                <a:cs typeface="Georgia"/>
              </a:rPr>
              <a:t>COSMA </a:t>
            </a:r>
            <a:r>
              <a:rPr lang="en-US" sz="5400" dirty="0">
                <a:effectLst>
                  <a:outerShdw blurRad="63500" dir="2700000" algn="tl" rotWithShape="0">
                    <a:prstClr val="white">
                      <a:alpha val="40000"/>
                    </a:prstClr>
                  </a:outerShdw>
                </a:effectLst>
                <a:latin typeface="Georgia"/>
                <a:ea typeface="+mn-ea"/>
                <a:cs typeface="Georgia"/>
              </a:rPr>
              <a:t>Accreditation</a:t>
            </a:r>
          </a:p>
        </p:txBody>
      </p:sp>
      <p:sp>
        <p:nvSpPr>
          <p:cNvPr id="3" name="Content Placeholder 2"/>
          <p:cNvSpPr>
            <a:spLocks noGrp="1"/>
          </p:cNvSpPr>
          <p:nvPr>
            <p:ph idx="1"/>
          </p:nvPr>
        </p:nvSpPr>
        <p:spPr>
          <a:xfrm>
            <a:off x="0" y="1524000"/>
            <a:ext cx="9144000" cy="5181600"/>
          </a:xfrm>
        </p:spPr>
        <p:txBody>
          <a:bodyPr>
            <a:normAutofit fontScale="47500" lnSpcReduction="20000"/>
          </a:bodyPr>
          <a:lstStyle/>
          <a:p>
            <a:pPr marL="0" indent="0">
              <a:buNone/>
            </a:pPr>
            <a:r>
              <a:rPr lang="en-US" sz="4400" b="1" dirty="0">
                <a:effectLst/>
              </a:rPr>
              <a:t>What end result(s) do you expect your program(s) to gain from COSMA accreditation? </a:t>
            </a:r>
            <a:endParaRPr lang="en-US" sz="4400" b="1" dirty="0" smtClean="0">
              <a:effectLst/>
            </a:endParaRPr>
          </a:p>
          <a:p>
            <a:r>
              <a:rPr lang="en-US" sz="4400" dirty="0" smtClean="0">
                <a:effectLst/>
              </a:rPr>
              <a:t>The self-study process gives you an opportunity to examine the full major.</a:t>
            </a:r>
          </a:p>
          <a:p>
            <a:r>
              <a:rPr lang="en-US" sz="4400" dirty="0" smtClean="0">
                <a:effectLst/>
              </a:rPr>
              <a:t>Improved </a:t>
            </a:r>
            <a:r>
              <a:rPr lang="en-US" sz="4400" dirty="0">
                <a:effectLst/>
              </a:rPr>
              <a:t>assessment process.</a:t>
            </a:r>
          </a:p>
          <a:p>
            <a:r>
              <a:rPr lang="en-US" sz="4400" dirty="0" smtClean="0">
                <a:effectLst/>
              </a:rPr>
              <a:t>Yields </a:t>
            </a:r>
            <a:r>
              <a:rPr lang="en-US" sz="4400" dirty="0">
                <a:effectLst/>
              </a:rPr>
              <a:t>better graduates.</a:t>
            </a:r>
          </a:p>
          <a:p>
            <a:r>
              <a:rPr lang="en-US" sz="4400" dirty="0">
                <a:effectLst/>
              </a:rPr>
              <a:t>Provides academic quality control.</a:t>
            </a:r>
          </a:p>
          <a:p>
            <a:r>
              <a:rPr lang="en-US" sz="4400" dirty="0">
                <a:effectLst/>
              </a:rPr>
              <a:t>Increase program recognition, improved brand, and increased student participation.</a:t>
            </a:r>
          </a:p>
          <a:p>
            <a:r>
              <a:rPr lang="en-US" sz="4400" dirty="0">
                <a:effectLst/>
              </a:rPr>
              <a:t>Faculty credibility and program credibility</a:t>
            </a:r>
            <a:r>
              <a:rPr lang="en-US" sz="4400" dirty="0" smtClean="0">
                <a:effectLst/>
              </a:rPr>
              <a:t>.</a:t>
            </a:r>
          </a:p>
          <a:p>
            <a:pPr marL="0" indent="0">
              <a:buNone/>
            </a:pPr>
            <a:endParaRPr lang="en-US" dirty="0" smtClean="0">
              <a:effectLst/>
            </a:endParaRPr>
          </a:p>
          <a:p>
            <a:pPr marL="0" indent="0">
              <a:buNone/>
            </a:pPr>
            <a:r>
              <a:rPr lang="en-US" dirty="0">
                <a:effectLst/>
              </a:rPr>
              <a:t>	</a:t>
            </a:r>
            <a:r>
              <a:rPr lang="en-US" dirty="0" smtClean="0">
                <a:effectLst/>
              </a:rPr>
              <a:t>				</a:t>
            </a:r>
            <a:r>
              <a:rPr lang="en-US" i="1" dirty="0" smtClean="0">
                <a:effectLst/>
              </a:rPr>
              <a:t>(</a:t>
            </a:r>
            <a:r>
              <a:rPr lang="en-US" i="1" dirty="0">
                <a:effectLst/>
              </a:rPr>
              <a:t>results from COSMA 2016 presentation)</a:t>
            </a:r>
          </a:p>
          <a:p>
            <a:pPr marL="0" indent="0">
              <a:buNone/>
            </a:pPr>
            <a:endParaRPr lang="en-US" dirty="0">
              <a:effectLst/>
            </a:endParaRPr>
          </a:p>
          <a:p>
            <a:pPr marL="0" indent="0">
              <a:buNone/>
            </a:pPr>
            <a:endParaRPr lang="en-US" dirty="0"/>
          </a:p>
        </p:txBody>
      </p:sp>
    </p:spTree>
    <p:extLst>
      <p:ext uri="{BB962C8B-B14F-4D97-AF65-F5344CB8AC3E}">
        <p14:creationId xmlns:p14="http://schemas.microsoft.com/office/powerpoint/2010/main" val="42908676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linds(horizontal)">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753"/>
            <a:ext cx="8763000" cy="1283167"/>
          </a:xfrm>
        </p:spPr>
        <p:txBody>
          <a:bodyPr/>
          <a:lstStyle/>
          <a:p>
            <a:pPr marL="282575" lvl="0" indent="-282575">
              <a:spcBef>
                <a:spcPts val="2000"/>
              </a:spcBef>
            </a:pPr>
            <a:r>
              <a:rPr lang="en-US" sz="5400" dirty="0" smtClean="0">
                <a:latin typeface="Georgia"/>
                <a:cs typeface="Georgia"/>
              </a:rPr>
              <a:t>COSMA </a:t>
            </a:r>
            <a:r>
              <a:rPr lang="en-US" sz="5400" dirty="0">
                <a:effectLst>
                  <a:outerShdw blurRad="63500" dir="2700000" algn="tl" rotWithShape="0">
                    <a:prstClr val="white">
                      <a:alpha val="40000"/>
                    </a:prstClr>
                  </a:outerShdw>
                </a:effectLst>
                <a:latin typeface="Georgia"/>
                <a:ea typeface="+mn-ea"/>
                <a:cs typeface="Georgia"/>
              </a:rPr>
              <a:t>Accreditation</a:t>
            </a:r>
          </a:p>
        </p:txBody>
      </p:sp>
      <p:sp>
        <p:nvSpPr>
          <p:cNvPr id="3" name="Content Placeholder 2"/>
          <p:cNvSpPr>
            <a:spLocks noGrp="1"/>
          </p:cNvSpPr>
          <p:nvPr>
            <p:ph idx="1"/>
          </p:nvPr>
        </p:nvSpPr>
        <p:spPr>
          <a:xfrm>
            <a:off x="533400" y="1828800"/>
            <a:ext cx="8077200" cy="2819400"/>
          </a:xfrm>
          <a:ln w="76200" cmpd="sng">
            <a:solidFill>
              <a:schemeClr val="bg2"/>
            </a:solidFill>
          </a:ln>
        </p:spPr>
        <p:style>
          <a:lnRef idx="2">
            <a:schemeClr val="accent4"/>
          </a:lnRef>
          <a:fillRef idx="1">
            <a:schemeClr val="lt1"/>
          </a:fillRef>
          <a:effectRef idx="0">
            <a:schemeClr val="accent4"/>
          </a:effectRef>
          <a:fontRef idx="minor">
            <a:schemeClr val="dk1"/>
          </a:fontRef>
        </p:style>
        <p:txBody>
          <a:bodyPr>
            <a:noAutofit/>
          </a:bodyPr>
          <a:lstStyle/>
          <a:p>
            <a:pPr marL="0" indent="0" algn="ctr">
              <a:buNone/>
            </a:pPr>
            <a:r>
              <a:rPr lang="en-US" sz="3600" b="1" dirty="0" smtClean="0">
                <a:solidFill>
                  <a:schemeClr val="bg1"/>
                </a:solidFill>
              </a:rPr>
              <a:t>How can we increase/maintain student enrollment?</a:t>
            </a:r>
          </a:p>
          <a:p>
            <a:pPr marL="0" indent="0" algn="ctr">
              <a:buNone/>
            </a:pPr>
            <a:r>
              <a:rPr lang="en-US" sz="3600" b="1" dirty="0" smtClean="0">
                <a:solidFill>
                  <a:schemeClr val="bg1"/>
                </a:solidFill>
              </a:rPr>
              <a:t>How can we secure more resources for our program?</a:t>
            </a:r>
            <a:endParaRPr lang="en-US" sz="3600" b="1" dirty="0">
              <a:solidFill>
                <a:schemeClr val="bg1"/>
              </a:solidFill>
            </a:endParaRPr>
          </a:p>
        </p:txBody>
      </p:sp>
      <p:cxnSp>
        <p:nvCxnSpPr>
          <p:cNvPr id="7" name="Straight Connector 6"/>
          <p:cNvCxnSpPr/>
          <p:nvPr/>
        </p:nvCxnSpPr>
        <p:spPr>
          <a:xfrm>
            <a:off x="2209800" y="3048000"/>
            <a:ext cx="3962400" cy="0"/>
          </a:xfrm>
          <a:prstGeom prst="line">
            <a:avLst/>
          </a:prstGeom>
          <a:ln w="762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32220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a:cs typeface="Georgia"/>
              </a:rPr>
              <a:t>Enrollment</a:t>
            </a:r>
            <a:endParaRPr lang="en-US" b="1" dirty="0">
              <a:latin typeface="Georgia"/>
              <a:cs typeface="Georgia"/>
            </a:endParaRPr>
          </a:p>
        </p:txBody>
      </p:sp>
      <p:sp>
        <p:nvSpPr>
          <p:cNvPr id="3" name="Content Placeholder 2"/>
          <p:cNvSpPr>
            <a:spLocks noGrp="1"/>
          </p:cNvSpPr>
          <p:nvPr>
            <p:ph idx="1"/>
          </p:nvPr>
        </p:nvSpPr>
        <p:spPr>
          <a:xfrm>
            <a:off x="393191" y="2209800"/>
            <a:ext cx="8750809" cy="4102607"/>
          </a:xfrm>
        </p:spPr>
        <p:txBody>
          <a:bodyPr/>
          <a:lstStyle/>
          <a:p>
            <a:pPr marL="0" indent="0">
              <a:buNone/>
            </a:pPr>
            <a:endParaRPr lang="en-US" dirty="0" smtClean="0">
              <a:effectLst/>
            </a:endParaRPr>
          </a:p>
          <a:p>
            <a:pPr marL="0" indent="0">
              <a:buNone/>
            </a:pPr>
            <a:endParaRPr lang="en-US" dirty="0">
              <a:effectLst/>
            </a:endParaRPr>
          </a:p>
        </p:txBody>
      </p:sp>
      <p:graphicFrame>
        <p:nvGraphicFramePr>
          <p:cNvPr id="7" name="Diagram 6"/>
          <p:cNvGraphicFramePr/>
          <p:nvPr>
            <p:extLst>
              <p:ext uri="{D42A27DB-BD31-4B8C-83A1-F6EECF244321}">
                <p14:modId xmlns:p14="http://schemas.microsoft.com/office/powerpoint/2010/main" val="1267146706"/>
              </p:ext>
            </p:extLst>
          </p:nvPr>
        </p:nvGraphicFramePr>
        <p:xfrm>
          <a:off x="1143000" y="1828800"/>
          <a:ext cx="6553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215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2753"/>
            <a:ext cx="7583488" cy="1156447"/>
          </a:xfrm>
        </p:spPr>
        <p:txBody>
          <a:bodyPr/>
          <a:lstStyle/>
          <a:p>
            <a:r>
              <a:rPr lang="en-US" b="1" dirty="0" smtClean="0">
                <a:latin typeface="Georgia"/>
                <a:cs typeface="Georgia"/>
              </a:rPr>
              <a:t>Recruitment</a:t>
            </a:r>
            <a:endParaRPr lang="en-US" b="1" dirty="0">
              <a:latin typeface="Georgia"/>
              <a:cs typeface="Georgia"/>
            </a:endParaRPr>
          </a:p>
        </p:txBody>
      </p:sp>
      <p:sp>
        <p:nvSpPr>
          <p:cNvPr id="3" name="Content Placeholder 2"/>
          <p:cNvSpPr>
            <a:spLocks noGrp="1"/>
          </p:cNvSpPr>
          <p:nvPr>
            <p:ph idx="1"/>
          </p:nvPr>
        </p:nvSpPr>
        <p:spPr>
          <a:xfrm>
            <a:off x="381000" y="1447801"/>
            <a:ext cx="8610600" cy="2285999"/>
          </a:xfrm>
          <a:prstGeom prst="wedgeRectCallout">
            <a:avLst>
              <a:gd name="adj1" fmla="val -21865"/>
              <a:gd name="adj2" fmla="val 49723"/>
            </a:avLst>
          </a:prstGeom>
        </p:spPr>
        <p:txBody>
          <a:bodyPr numCol="1">
            <a:noAutofit/>
          </a:bodyPr>
          <a:lstStyle/>
          <a:p>
            <a:endParaRPr lang="en-US" sz="1800" b="1" dirty="0" smtClean="0">
              <a:solidFill>
                <a:schemeClr val="bg1"/>
              </a:solidFill>
              <a:effectLst/>
              <a:latin typeface="Georgia"/>
              <a:cs typeface="Georgia"/>
            </a:endParaRPr>
          </a:p>
          <a:p>
            <a:r>
              <a:rPr lang="en-US" sz="1800" b="1" dirty="0" smtClean="0">
                <a:solidFill>
                  <a:schemeClr val="bg1"/>
                </a:solidFill>
                <a:effectLst/>
                <a:latin typeface="Georgia"/>
                <a:cs typeface="Georgia"/>
              </a:rPr>
              <a:t>How </a:t>
            </a:r>
            <a:r>
              <a:rPr lang="en-US" sz="1800" b="1" dirty="0">
                <a:solidFill>
                  <a:schemeClr val="bg1"/>
                </a:solidFill>
                <a:effectLst/>
                <a:latin typeface="Georgia"/>
                <a:cs typeface="Georgia"/>
              </a:rPr>
              <a:t>can we use COSMA Accreditation to recruit </a:t>
            </a:r>
            <a:r>
              <a:rPr lang="en-US" sz="1800" b="1" dirty="0" smtClean="0">
                <a:solidFill>
                  <a:schemeClr val="bg1"/>
                </a:solidFill>
                <a:effectLst/>
                <a:latin typeface="Georgia"/>
                <a:cs typeface="Georgia"/>
              </a:rPr>
              <a:t>high school students into </a:t>
            </a:r>
            <a:r>
              <a:rPr lang="en-US" sz="1800" b="1" dirty="0">
                <a:solidFill>
                  <a:schemeClr val="bg1"/>
                </a:solidFill>
                <a:effectLst/>
                <a:latin typeface="Georgia"/>
                <a:cs typeface="Georgia"/>
              </a:rPr>
              <a:t>our sport management programs? </a:t>
            </a:r>
            <a:endParaRPr lang="en-US" sz="1800" b="1" dirty="0" smtClean="0">
              <a:solidFill>
                <a:schemeClr val="bg1"/>
              </a:solidFill>
              <a:effectLst/>
              <a:latin typeface="Georgia"/>
              <a:cs typeface="Georgia"/>
            </a:endParaRPr>
          </a:p>
          <a:p>
            <a:pPr marL="0" indent="0">
              <a:buNone/>
            </a:pPr>
            <a:endParaRPr lang="en-US" dirty="0">
              <a:effectLst/>
            </a:endParaRPr>
          </a:p>
          <a:p>
            <a:pPr marL="0" indent="0">
              <a:buNone/>
            </a:pPr>
            <a:endParaRPr lang="en-US" dirty="0" smtClean="0">
              <a:effectLst/>
            </a:endParaRPr>
          </a:p>
          <a:p>
            <a:pPr marL="0" indent="0">
              <a:buNone/>
            </a:pPr>
            <a:endParaRPr lang="en-US" dirty="0">
              <a:effectLst/>
            </a:endParaRPr>
          </a:p>
          <a:p>
            <a:pPr marL="0" indent="0">
              <a:buNone/>
            </a:pPr>
            <a:endParaRPr lang="en-US" sz="7200" b="1" dirty="0" smtClean="0">
              <a:solidFill>
                <a:schemeClr val="tx1"/>
              </a:solidFill>
              <a:effectLst/>
              <a:latin typeface="Georgia"/>
              <a:cs typeface="Georgia"/>
            </a:endParaRPr>
          </a:p>
          <a:p>
            <a:pPr marL="0" indent="0">
              <a:buNone/>
            </a:pPr>
            <a:endParaRPr lang="en-US" dirty="0"/>
          </a:p>
        </p:txBody>
      </p:sp>
    </p:spTree>
    <p:extLst>
      <p:ext uri="{BB962C8B-B14F-4D97-AF65-F5344CB8AC3E}">
        <p14:creationId xmlns:p14="http://schemas.microsoft.com/office/powerpoint/2010/main" val="1510589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753"/>
            <a:ext cx="8058151" cy="1283167"/>
          </a:xfrm>
        </p:spPr>
        <p:txBody>
          <a:bodyPr/>
          <a:lstStyle/>
          <a:p>
            <a:r>
              <a:rPr lang="en-US" b="1" dirty="0" smtClean="0">
                <a:latin typeface="Georgia"/>
                <a:cs typeface="Georgia"/>
              </a:rPr>
              <a:t>How to use </a:t>
            </a:r>
            <a:r>
              <a:rPr lang="en-US" b="1" dirty="0">
                <a:latin typeface="Georgia"/>
                <a:cs typeface="Georgia"/>
              </a:rPr>
              <a:t>COSMA to </a:t>
            </a:r>
            <a:r>
              <a:rPr lang="en-US" b="1" dirty="0" smtClean="0">
                <a:latin typeface="Georgia"/>
                <a:cs typeface="Georgia"/>
              </a:rPr>
              <a:t>recruit?</a:t>
            </a:r>
            <a:endParaRPr lang="en-US" dirty="0"/>
          </a:p>
        </p:txBody>
      </p:sp>
      <p:sp>
        <p:nvSpPr>
          <p:cNvPr id="3" name="Content Placeholder 2"/>
          <p:cNvSpPr>
            <a:spLocks noGrp="1"/>
          </p:cNvSpPr>
          <p:nvPr>
            <p:ph idx="1"/>
          </p:nvPr>
        </p:nvSpPr>
        <p:spPr/>
        <p:txBody>
          <a:bodyPr/>
          <a:lstStyle/>
          <a:p>
            <a:r>
              <a:rPr lang="en-US" dirty="0">
                <a:effectLst/>
              </a:rPr>
              <a:t>Speak to parents on recruiting trips.</a:t>
            </a:r>
          </a:p>
          <a:p>
            <a:r>
              <a:rPr lang="en-US" dirty="0">
                <a:effectLst/>
              </a:rPr>
              <a:t>Attend DECA conferences to </a:t>
            </a:r>
            <a:r>
              <a:rPr lang="en-US" dirty="0" smtClean="0">
                <a:effectLst/>
              </a:rPr>
              <a:t>inform </a:t>
            </a:r>
            <a:r>
              <a:rPr lang="en-US" dirty="0">
                <a:effectLst/>
              </a:rPr>
              <a:t>students.</a:t>
            </a:r>
          </a:p>
          <a:p>
            <a:r>
              <a:rPr lang="en-US" dirty="0">
                <a:effectLst/>
              </a:rPr>
              <a:t>Sell parents on the </a:t>
            </a:r>
            <a:r>
              <a:rPr lang="en-US" dirty="0" smtClean="0">
                <a:effectLst/>
              </a:rPr>
              <a:t>benefits of accreditation.</a:t>
            </a:r>
            <a:endParaRPr lang="en-US" dirty="0">
              <a:effectLst/>
            </a:endParaRPr>
          </a:p>
          <a:p>
            <a:r>
              <a:rPr lang="en-US" dirty="0">
                <a:effectLst/>
              </a:rPr>
              <a:t>Connect with high school guidance </a:t>
            </a:r>
            <a:r>
              <a:rPr lang="en-US" dirty="0" smtClean="0">
                <a:effectLst/>
              </a:rPr>
              <a:t>counselors.</a:t>
            </a:r>
            <a:endParaRPr lang="en-US" dirty="0">
              <a:effectLst/>
            </a:endParaRPr>
          </a:p>
          <a:p>
            <a:r>
              <a:rPr lang="en-US" dirty="0" smtClean="0">
                <a:effectLst/>
              </a:rPr>
              <a:t>Faculty collaboration </a:t>
            </a:r>
            <a:r>
              <a:rPr lang="en-US" dirty="0">
                <a:effectLst/>
              </a:rPr>
              <a:t>with high school SM </a:t>
            </a:r>
            <a:r>
              <a:rPr lang="en-US" dirty="0" smtClean="0">
                <a:effectLst/>
              </a:rPr>
              <a:t>programs.</a:t>
            </a:r>
            <a:endParaRPr lang="en-US" dirty="0">
              <a:effectLst/>
            </a:endParaRPr>
          </a:p>
          <a:p>
            <a:r>
              <a:rPr lang="en-US" dirty="0">
                <a:effectLst/>
              </a:rPr>
              <a:t>If applicable, post high school scholarships </a:t>
            </a:r>
            <a:r>
              <a:rPr lang="en-US" dirty="0" smtClean="0">
                <a:effectLst/>
              </a:rPr>
              <a:t>online.</a:t>
            </a:r>
          </a:p>
          <a:p>
            <a:pPr marL="0" indent="0" algn="r">
              <a:buNone/>
            </a:pPr>
            <a:r>
              <a:rPr lang="en-US" sz="1200" i="1" dirty="0" smtClean="0">
                <a:effectLst/>
              </a:rPr>
              <a:t>(results from COSMA 2016 presentation)</a:t>
            </a:r>
            <a:endParaRPr lang="en-US" sz="1200" i="1" dirty="0">
              <a:effectLst/>
            </a:endParaRPr>
          </a:p>
          <a:p>
            <a:pPr marL="0" indent="0">
              <a:buNone/>
            </a:pPr>
            <a:endParaRPr lang="en-US" dirty="0"/>
          </a:p>
        </p:txBody>
      </p:sp>
    </p:spTree>
    <p:extLst>
      <p:ext uri="{BB962C8B-B14F-4D97-AF65-F5344CB8AC3E}">
        <p14:creationId xmlns:p14="http://schemas.microsoft.com/office/powerpoint/2010/main" val="2495681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2753"/>
            <a:ext cx="7583488" cy="1156447"/>
          </a:xfrm>
        </p:spPr>
        <p:txBody>
          <a:bodyPr/>
          <a:lstStyle/>
          <a:p>
            <a:r>
              <a:rPr lang="en-US" b="1" dirty="0" smtClean="0">
                <a:latin typeface="Georgia"/>
                <a:cs typeface="Georgia"/>
              </a:rPr>
              <a:t>Recruitment</a:t>
            </a:r>
            <a:endParaRPr lang="en-US" b="1" dirty="0">
              <a:latin typeface="Georgia"/>
              <a:cs typeface="Georgia"/>
            </a:endParaRPr>
          </a:p>
        </p:txBody>
      </p:sp>
      <p:sp>
        <p:nvSpPr>
          <p:cNvPr id="3" name="Content Placeholder 2"/>
          <p:cNvSpPr>
            <a:spLocks noGrp="1"/>
          </p:cNvSpPr>
          <p:nvPr>
            <p:ph idx="1"/>
          </p:nvPr>
        </p:nvSpPr>
        <p:spPr>
          <a:xfrm>
            <a:off x="381000" y="1447801"/>
            <a:ext cx="8610600" cy="2285999"/>
          </a:xfrm>
          <a:prstGeom prst="curvedLeftArrow">
            <a:avLst/>
          </a:prstGeom>
        </p:spPr>
        <p:txBody>
          <a:bodyPr numCol="1">
            <a:noAutofit/>
          </a:bodyPr>
          <a:lstStyle/>
          <a:p>
            <a:pPr marL="0" indent="0">
              <a:buNone/>
            </a:pPr>
            <a:endParaRPr lang="en-US" sz="1800" b="1" dirty="0" smtClean="0">
              <a:solidFill>
                <a:schemeClr val="bg1"/>
              </a:solidFill>
              <a:effectLst/>
              <a:latin typeface="Georgia"/>
              <a:cs typeface="Georgia"/>
            </a:endParaRPr>
          </a:p>
          <a:p>
            <a:pPr marL="0" indent="0">
              <a:buNone/>
            </a:pPr>
            <a:r>
              <a:rPr lang="en-US" sz="1800" b="1" dirty="0" smtClean="0">
                <a:solidFill>
                  <a:schemeClr val="bg1"/>
                </a:solidFill>
                <a:effectLst/>
                <a:latin typeface="Georgia"/>
                <a:cs typeface="Georgia"/>
              </a:rPr>
              <a:t>How </a:t>
            </a:r>
            <a:r>
              <a:rPr lang="en-US" sz="1800" b="1" dirty="0">
                <a:solidFill>
                  <a:schemeClr val="bg1"/>
                </a:solidFill>
                <a:effectLst/>
                <a:latin typeface="Georgia"/>
                <a:cs typeface="Georgia"/>
              </a:rPr>
              <a:t>can we use COSMA Accreditation to recruit students from high school into our sport management programs? </a:t>
            </a:r>
            <a:endParaRPr lang="en-US" sz="1800" b="1" dirty="0" smtClean="0">
              <a:solidFill>
                <a:schemeClr val="bg1"/>
              </a:solidFill>
              <a:effectLst/>
              <a:latin typeface="Georgia"/>
              <a:cs typeface="Georgia"/>
            </a:endParaRPr>
          </a:p>
          <a:p>
            <a:pPr marL="0" indent="0">
              <a:buNone/>
            </a:pPr>
            <a:endParaRPr lang="en-US" dirty="0">
              <a:effectLst/>
            </a:endParaRPr>
          </a:p>
          <a:p>
            <a:pPr marL="0" indent="0">
              <a:buNone/>
            </a:pPr>
            <a:endParaRPr lang="en-US" dirty="0" smtClean="0">
              <a:effectLst/>
            </a:endParaRPr>
          </a:p>
          <a:p>
            <a:pPr marL="0" indent="0">
              <a:buNone/>
            </a:pPr>
            <a:endParaRPr lang="en-US" dirty="0">
              <a:effectLst/>
            </a:endParaRPr>
          </a:p>
          <a:p>
            <a:endParaRPr lang="en-US" sz="7200" b="1" dirty="0" smtClean="0">
              <a:solidFill>
                <a:schemeClr val="tx1"/>
              </a:solidFill>
              <a:effectLst/>
              <a:latin typeface="Georgia"/>
              <a:cs typeface="Georgia"/>
            </a:endParaRPr>
          </a:p>
          <a:p>
            <a:pPr marL="0" indent="0">
              <a:buNone/>
            </a:pPr>
            <a:endParaRPr lang="en-US" dirty="0"/>
          </a:p>
        </p:txBody>
      </p:sp>
      <p:graphicFrame>
        <p:nvGraphicFramePr>
          <p:cNvPr id="9" name="Diagram 8"/>
          <p:cNvGraphicFramePr/>
          <p:nvPr>
            <p:extLst>
              <p:ext uri="{D42A27DB-BD31-4B8C-83A1-F6EECF244321}">
                <p14:modId xmlns:p14="http://schemas.microsoft.com/office/powerpoint/2010/main" val="1249194059"/>
              </p:ext>
            </p:extLst>
          </p:nvPr>
        </p:nvGraphicFramePr>
        <p:xfrm>
          <a:off x="152400" y="2260600"/>
          <a:ext cx="9004300"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552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a:cs typeface="Georgia"/>
              </a:rPr>
              <a:t>Recruiting: Branding</a:t>
            </a:r>
            <a:endParaRPr lang="en-US" b="1" dirty="0">
              <a:latin typeface="Georgia"/>
              <a:cs typeface="Georgia"/>
            </a:endParaRPr>
          </a:p>
        </p:txBody>
      </p:sp>
      <p:sp>
        <p:nvSpPr>
          <p:cNvPr id="3" name="Content Placeholder 2"/>
          <p:cNvSpPr>
            <a:spLocks noGrp="1"/>
          </p:cNvSpPr>
          <p:nvPr>
            <p:ph idx="1"/>
          </p:nvPr>
        </p:nvSpPr>
        <p:spPr>
          <a:xfrm>
            <a:off x="228600" y="1524000"/>
            <a:ext cx="8686800" cy="1676400"/>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marL="0" indent="0">
              <a:buNone/>
            </a:pPr>
            <a:r>
              <a:rPr lang="en-US" sz="2900" b="1" dirty="0">
                <a:latin typeface="Georgia"/>
                <a:cs typeface="Georgia"/>
              </a:rPr>
              <a:t>Branding, by definition, is a marketing practice in which a company creates a name, symbol or design that is easily identifiable as belonging to the company. </a:t>
            </a:r>
            <a:endParaRPr lang="en-US" sz="2900" b="1" dirty="0" smtClean="0">
              <a:latin typeface="Georgia"/>
              <a:cs typeface="Georgia"/>
            </a:endParaRPr>
          </a:p>
          <a:p>
            <a:pPr marL="0" indent="0">
              <a:buNone/>
            </a:pPr>
            <a:r>
              <a:rPr lang="en-US" sz="2900" b="1" dirty="0" smtClean="0">
                <a:latin typeface="Georgia"/>
                <a:cs typeface="Georgia"/>
              </a:rPr>
              <a:t>It </a:t>
            </a:r>
            <a:r>
              <a:rPr lang="en-US" sz="2900" b="1" dirty="0">
                <a:latin typeface="Georgia"/>
                <a:cs typeface="Georgia"/>
              </a:rPr>
              <a:t>is a way of distinguishing yourself from the competitors and clarifying what it is you offer that makes you the better choice</a:t>
            </a:r>
            <a:r>
              <a:rPr lang="en-US" sz="2900" b="1" dirty="0" smtClean="0">
                <a:latin typeface="Georgia"/>
                <a:cs typeface="Georgia"/>
              </a:rPr>
              <a:t>. </a:t>
            </a:r>
          </a:p>
          <a:p>
            <a:pPr marL="0" indent="0">
              <a:buNone/>
            </a:pPr>
            <a:r>
              <a:rPr lang="en-US" sz="2900" b="1" dirty="0">
                <a:latin typeface="Georgia"/>
                <a:cs typeface="Georgia"/>
              </a:rPr>
              <a:t>	</a:t>
            </a:r>
            <a:r>
              <a:rPr lang="en-US" sz="2900" b="1" dirty="0" smtClean="0">
                <a:latin typeface="Georgia"/>
                <a:cs typeface="Georgia"/>
              </a:rPr>
              <a:t>			</a:t>
            </a:r>
            <a:r>
              <a:rPr lang="en-US" sz="1600" b="1" dirty="0" smtClean="0">
                <a:latin typeface="Georgia"/>
                <a:cs typeface="Georgia"/>
              </a:rPr>
              <a:t>			</a:t>
            </a:r>
            <a:r>
              <a:rPr lang="en-US" sz="1900" b="1" dirty="0" smtClean="0">
                <a:latin typeface="Georgia"/>
                <a:cs typeface="Georgia"/>
              </a:rPr>
              <a:t>(Smithson, 2005)</a:t>
            </a:r>
          </a:p>
          <a:p>
            <a:pPr marL="0" indent="0">
              <a:buNone/>
            </a:pPr>
            <a:endParaRPr lang="en-US" b="1" dirty="0"/>
          </a:p>
          <a:p>
            <a:pPr marL="0" indent="0">
              <a:buNone/>
            </a:pPr>
            <a:endParaRPr lang="en-US" dirty="0"/>
          </a:p>
        </p:txBody>
      </p:sp>
      <p:sp>
        <p:nvSpPr>
          <p:cNvPr id="4" name="TextBox 3"/>
          <p:cNvSpPr txBox="1"/>
          <p:nvPr/>
        </p:nvSpPr>
        <p:spPr>
          <a:xfrm>
            <a:off x="228600" y="3505200"/>
            <a:ext cx="8610600" cy="1477328"/>
          </a:xfrm>
          <a:prstGeom prst="rect">
            <a:avLst/>
          </a:prstGeom>
          <a:solidFill>
            <a:srgbClr val="FFFF00"/>
          </a:solidFill>
        </p:spPr>
        <p:txBody>
          <a:bodyPr wrap="square" rtlCol="0">
            <a:spAutoFit/>
          </a:bodyPr>
          <a:lstStyle/>
          <a:p>
            <a:r>
              <a:rPr lang="en-US" b="1" dirty="0">
                <a:solidFill>
                  <a:srgbClr val="921F07"/>
                </a:solidFill>
              </a:rPr>
              <a:t>Thrusts of </a:t>
            </a:r>
            <a:r>
              <a:rPr lang="en-US" b="1" dirty="0" smtClean="0">
                <a:solidFill>
                  <a:srgbClr val="921F07"/>
                </a:solidFill>
              </a:rPr>
              <a:t>branding:</a:t>
            </a:r>
            <a:endParaRPr lang="en-US" b="1" dirty="0">
              <a:solidFill>
                <a:srgbClr val="921F07"/>
              </a:solidFill>
            </a:endParaRPr>
          </a:p>
          <a:p>
            <a:r>
              <a:rPr lang="en-US" b="1" dirty="0">
                <a:solidFill>
                  <a:srgbClr val="921F07"/>
                </a:solidFill>
              </a:rPr>
              <a:t>		- differentiating from competing institutions</a:t>
            </a:r>
            <a:endParaRPr lang="en-US" dirty="0">
              <a:solidFill>
                <a:srgbClr val="921F07"/>
              </a:solidFill>
            </a:endParaRPr>
          </a:p>
          <a:p>
            <a:r>
              <a:rPr lang="en-US" b="1" dirty="0">
                <a:solidFill>
                  <a:srgbClr val="921F07"/>
                </a:solidFill>
              </a:rPr>
              <a:t>		- building an identity that transcends the physical campus</a:t>
            </a:r>
            <a:endParaRPr lang="en-US" dirty="0">
              <a:solidFill>
                <a:srgbClr val="921F07"/>
              </a:solidFill>
            </a:endParaRPr>
          </a:p>
          <a:p>
            <a:r>
              <a:rPr lang="en-US" dirty="0">
                <a:solidFill>
                  <a:srgbClr val="921F07"/>
                </a:solidFill>
              </a:rPr>
              <a:t>					                  </a:t>
            </a:r>
            <a:r>
              <a:rPr lang="en-US" sz="1000" dirty="0" smtClean="0">
                <a:solidFill>
                  <a:srgbClr val="921F07"/>
                </a:solidFill>
                <a:latin typeface="Georgia"/>
                <a:cs typeface="Georgia"/>
              </a:rPr>
              <a:t>                          (</a:t>
            </a:r>
            <a:r>
              <a:rPr lang="en-US" sz="1000" dirty="0">
                <a:solidFill>
                  <a:srgbClr val="921F07"/>
                </a:solidFill>
                <a:latin typeface="Georgia"/>
                <a:cs typeface="Georgia"/>
              </a:rPr>
              <a:t>Dooley, 2013)</a:t>
            </a:r>
          </a:p>
          <a:p>
            <a:endParaRPr lang="en-US" dirty="0"/>
          </a:p>
        </p:txBody>
      </p:sp>
      <p:sp>
        <p:nvSpPr>
          <p:cNvPr id="5" name="TextBox 4"/>
          <p:cNvSpPr txBox="1"/>
          <p:nvPr/>
        </p:nvSpPr>
        <p:spPr>
          <a:xfrm>
            <a:off x="228600" y="5334000"/>
            <a:ext cx="86106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srgbClr val="921F07"/>
                </a:solidFill>
                <a:latin typeface="Georgia"/>
                <a:cs typeface="Georgia"/>
              </a:rPr>
              <a:t>“Colleges and universities, much like their applicants, have to showcase and prove their value to decision makers</a:t>
            </a:r>
            <a:r>
              <a:rPr lang="en-US" b="1" dirty="0" smtClean="0">
                <a:solidFill>
                  <a:srgbClr val="921F07"/>
                </a:solidFill>
                <a:latin typeface="Georgia"/>
                <a:cs typeface="Georgia"/>
              </a:rPr>
              <a:t>”</a:t>
            </a:r>
          </a:p>
          <a:p>
            <a:r>
              <a:rPr lang="en-US" b="1" dirty="0">
                <a:solidFill>
                  <a:srgbClr val="921F07"/>
                </a:solidFill>
              </a:rPr>
              <a:t>	</a:t>
            </a:r>
            <a:r>
              <a:rPr lang="en-US" b="1" dirty="0" smtClean="0">
                <a:solidFill>
                  <a:srgbClr val="921F07"/>
                </a:solidFill>
              </a:rPr>
              <a:t>						</a:t>
            </a:r>
            <a:r>
              <a:rPr lang="en-US" sz="1000" b="1" dirty="0" smtClean="0">
                <a:solidFill>
                  <a:srgbClr val="921F07"/>
                </a:solidFill>
                <a:latin typeface="Georgia"/>
                <a:cs typeface="Georgia"/>
              </a:rPr>
              <a:t> </a:t>
            </a:r>
            <a:r>
              <a:rPr lang="en-US" sz="1000" b="1" dirty="0">
                <a:solidFill>
                  <a:srgbClr val="921F07"/>
                </a:solidFill>
                <a:latin typeface="Georgia"/>
                <a:cs typeface="Georgia"/>
              </a:rPr>
              <a:t>(Sullivan, 2012) </a:t>
            </a:r>
          </a:p>
          <a:p>
            <a:endParaRPr lang="en-US" dirty="0"/>
          </a:p>
        </p:txBody>
      </p:sp>
    </p:spTree>
    <p:extLst>
      <p:ext uri="{BB962C8B-B14F-4D97-AF65-F5344CB8AC3E}">
        <p14:creationId xmlns:p14="http://schemas.microsoft.com/office/powerpoint/2010/main" val="4274828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1900</TotalTime>
  <Words>775</Words>
  <Application>Microsoft Macintosh PowerPoint</Application>
  <PresentationFormat>On-screen Show (4:3)</PresentationFormat>
  <Paragraphs>146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Precedent</vt:lpstr>
      <vt:lpstr>The COSMA Effect</vt:lpstr>
      <vt:lpstr>COSMA Accreditation</vt:lpstr>
      <vt:lpstr>COSMA Accreditation</vt:lpstr>
      <vt:lpstr>COSMA Accreditation</vt:lpstr>
      <vt:lpstr>Enrollment</vt:lpstr>
      <vt:lpstr>Recruitment</vt:lpstr>
      <vt:lpstr>How to use COSMA to recruit?</vt:lpstr>
      <vt:lpstr>Recruitment</vt:lpstr>
      <vt:lpstr>Recruiting: Branding</vt:lpstr>
      <vt:lpstr>Social Media Models: </vt:lpstr>
      <vt:lpstr>Social Media Models:   </vt:lpstr>
      <vt:lpstr>Recruitment</vt:lpstr>
      <vt:lpstr>Key Advocates</vt:lpstr>
      <vt:lpstr>On Campus Challenges</vt:lpstr>
      <vt:lpstr>‘Leveraging’ Accreditation </vt:lpstr>
      <vt:lpstr>Faculty</vt:lpstr>
      <vt:lpstr>Strategic Planning</vt:lpstr>
      <vt:lpstr>Future Studies</vt:lpstr>
      <vt:lpstr>The COSMA Effect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COSMA EFFECT</dc:title>
  <dc:subject/>
  <dc:creator/>
  <cp:keywords/>
  <dc:description/>
  <cp:lastModifiedBy>Heather Alderman</cp:lastModifiedBy>
  <cp:revision>85</cp:revision>
  <cp:lastPrinted>1601-01-01T00:00:00Z</cp:lastPrinted>
  <dcterms:created xsi:type="dcterms:W3CDTF">1601-01-01T00:00:00Z</dcterms:created>
  <dcterms:modified xsi:type="dcterms:W3CDTF">2019-02-11T15:45:55Z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TC010721311033</vt:lpwstr>
  </property>
</Properties>
</file>