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70" r:id="rId5"/>
    <p:sldId id="259" r:id="rId6"/>
    <p:sldId id="260" r:id="rId7"/>
    <p:sldId id="262" r:id="rId8"/>
    <p:sldId id="268" r:id="rId9"/>
    <p:sldId id="267" r:id="rId10"/>
    <p:sldId id="263" r:id="rId11"/>
    <p:sldId id="264" r:id="rId12"/>
    <p:sldId id="265" r:id="rId13"/>
    <p:sldId id="266" r:id="rId14"/>
    <p:sldId id="261" r:id="rId15"/>
    <p:sldId id="271" r:id="rId16"/>
    <p:sldId id="269"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890" autoAdjust="0"/>
  </p:normalViewPr>
  <p:slideViewPr>
    <p:cSldViewPr>
      <p:cViewPr varScale="1">
        <p:scale>
          <a:sx n="137" d="100"/>
          <a:sy n="137" d="100"/>
        </p:scale>
        <p:origin x="-1160" y="-104"/>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3066"/>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DBE5EB1-15A2-4414-A86B-930E157797AF}" type="datetimeFigureOut">
              <a:rPr lang="en-US" smtClean="0"/>
              <a:t>2/19/19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47AB343-0D21-4239-B3B8-A8133414742A}" type="slidenum">
              <a:rPr lang="en-US" smtClean="0"/>
              <a:t>‹#›</a:t>
            </a:fld>
            <a:endParaRPr lang="en-US"/>
          </a:p>
        </p:txBody>
      </p:sp>
    </p:spTree>
    <p:extLst>
      <p:ext uri="{BB962C8B-B14F-4D97-AF65-F5344CB8AC3E}">
        <p14:creationId xmlns:p14="http://schemas.microsoft.com/office/powerpoint/2010/main" val="15796690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development of gender mainstreaming programs and proactive work aimed at addressing the historical imbalance of women in all sectors of society have become the staple of most international meetings with concern for human rights. From a sport perspective, a number of organizations are keeping this critical issue alive at global, regional, international and national levels through policy documents, declarations and call for action since 1948 to 2018, a total of 70 years or 3.5 generations! </a:t>
            </a:r>
          </a:p>
        </p:txBody>
      </p:sp>
      <p:sp>
        <p:nvSpPr>
          <p:cNvPr id="4" name="Slide Number Placeholder 3"/>
          <p:cNvSpPr>
            <a:spLocks noGrp="1"/>
          </p:cNvSpPr>
          <p:nvPr>
            <p:ph type="sldNum" sz="quarter" idx="10"/>
          </p:nvPr>
        </p:nvSpPr>
        <p:spPr/>
        <p:txBody>
          <a:bodyPr/>
          <a:lstStyle/>
          <a:p>
            <a:fld id="{E47AB343-0D21-4239-B3B8-A8133414742A}" type="slidenum">
              <a:rPr lang="en-US" smtClean="0"/>
              <a:t>2</a:t>
            </a:fld>
            <a:endParaRPr lang="en-US"/>
          </a:p>
        </p:txBody>
      </p:sp>
    </p:spTree>
    <p:extLst>
      <p:ext uri="{BB962C8B-B14F-4D97-AF65-F5344CB8AC3E}">
        <p14:creationId xmlns:p14="http://schemas.microsoft.com/office/powerpoint/2010/main" val="1339981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Brighton Declaration on Women and Sport. Signed in 1994 by 250 signatories is universally regarded as ground-breaking work on Women and Sport. Yet, despite years of campaigning and numerous policy documents, legislation and world conferences on women and sport, a marked gender imbalance in sport still exists. The second slide involving the Brighton Declaration displays ten principles critical to sporting success. Little or no qualitative evidence could be found of clear process strategies to be followed by signatories of the Brighton Declaration no how to translate strategic intent into quality management processes to attain the envisioned result of the Declaration. Successful implementation of the principles of the Brighton Declaration depends upon quality internal organizational processes and standards. We, therefore, formulated the following question for investigation:</a:t>
            </a:r>
          </a:p>
        </p:txBody>
      </p:sp>
      <p:sp>
        <p:nvSpPr>
          <p:cNvPr id="4" name="Slide Number Placeholder 3"/>
          <p:cNvSpPr>
            <a:spLocks noGrp="1"/>
          </p:cNvSpPr>
          <p:nvPr>
            <p:ph type="sldNum" sz="quarter" idx="10"/>
          </p:nvPr>
        </p:nvSpPr>
        <p:spPr/>
        <p:txBody>
          <a:bodyPr/>
          <a:lstStyle/>
          <a:p>
            <a:fld id="{E47AB343-0D21-4239-B3B8-A8133414742A}" type="slidenum">
              <a:rPr lang="en-US" smtClean="0"/>
              <a:t>3</a:t>
            </a:fld>
            <a:endParaRPr lang="en-US"/>
          </a:p>
        </p:txBody>
      </p:sp>
    </p:spTree>
    <p:extLst>
      <p:ext uri="{BB962C8B-B14F-4D97-AF65-F5344CB8AC3E}">
        <p14:creationId xmlns:p14="http://schemas.microsoft.com/office/powerpoint/2010/main" val="3967559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looked at this from a qualitative perspective, as the perceptions of the signatories relative to quality of management processes were evaluated. The questionnaire, based upon ISO 9001-2000 management standards was used as a research instrument and administered to 246 existing signatories of the Brighton Declaration. A response rate of 51 % (n = 25) was attained. </a:t>
            </a:r>
          </a:p>
        </p:txBody>
      </p:sp>
      <p:sp>
        <p:nvSpPr>
          <p:cNvPr id="4" name="Slide Number Placeholder 3"/>
          <p:cNvSpPr>
            <a:spLocks noGrp="1"/>
          </p:cNvSpPr>
          <p:nvPr>
            <p:ph type="sldNum" sz="quarter" idx="10"/>
          </p:nvPr>
        </p:nvSpPr>
        <p:spPr/>
        <p:txBody>
          <a:bodyPr/>
          <a:lstStyle/>
          <a:p>
            <a:fld id="{E47AB343-0D21-4239-B3B8-A8133414742A}" type="slidenum">
              <a:rPr lang="en-US" smtClean="0"/>
              <a:t>5</a:t>
            </a:fld>
            <a:endParaRPr lang="en-US"/>
          </a:p>
        </p:txBody>
      </p:sp>
    </p:spTree>
    <p:extLst>
      <p:ext uri="{BB962C8B-B14F-4D97-AF65-F5344CB8AC3E}">
        <p14:creationId xmlns:p14="http://schemas.microsoft.com/office/powerpoint/2010/main" val="604453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major challenge facing women and sport groups is to translate strategic intent into measurable and replicable business process standards. Designing and institutionalizing processes and standards can be the mechanism to realize strategic intent and progress signatories through the stages of change management.  Overall results obtained from the research questionnaire indicated an alarming ignorance of the Brighton Declaration as a benchmark of efforts to improve the position of women in sport and second an absence of management processes and standards to guide the process within signatories of the declaration.</a:t>
            </a:r>
          </a:p>
          <a:p>
            <a:endParaRPr lang="en-US" dirty="0"/>
          </a:p>
          <a:p>
            <a:r>
              <a:rPr lang="en-US" dirty="0"/>
              <a:t>It was concluded that, in essence, the Brighton Declaration is a initiative to affect social change in the context of sport. Efforts to achieve the desired social change have to be managed and benchmarked according to change management models and processes to retain credibility and attain replicable and repeatable results. The ISO 9001-2000 is deemed reliable and framework to guide management process design, mapping, documenting, implementing, supporting, monitoring, and controlling management processes. The alarming lack of management processes continues to be present a significant gap between strategic intent and reality and suggests that the notion of gender mainstreaming in sport has not succeeded in creating a critical mass necessary to tip the scale. Results also showed that most organizations are locked into the introductory stages of change management because of the lack of organized change. Low levels of competent leadership responsible for managing the change process results in loss of corporate memory regarding the Brighton Declaration.</a:t>
            </a:r>
          </a:p>
        </p:txBody>
      </p:sp>
      <p:sp>
        <p:nvSpPr>
          <p:cNvPr id="4" name="Slide Number Placeholder 3"/>
          <p:cNvSpPr>
            <a:spLocks noGrp="1"/>
          </p:cNvSpPr>
          <p:nvPr>
            <p:ph type="sldNum" sz="quarter" idx="10"/>
          </p:nvPr>
        </p:nvSpPr>
        <p:spPr/>
        <p:txBody>
          <a:bodyPr/>
          <a:lstStyle/>
          <a:p>
            <a:fld id="{E47AB343-0D21-4239-B3B8-A8133414742A}" type="slidenum">
              <a:rPr lang="en-US" smtClean="0"/>
              <a:t>6</a:t>
            </a:fld>
            <a:endParaRPr lang="en-US"/>
          </a:p>
        </p:txBody>
      </p:sp>
    </p:spTree>
    <p:extLst>
      <p:ext uri="{BB962C8B-B14F-4D97-AF65-F5344CB8AC3E}">
        <p14:creationId xmlns:p14="http://schemas.microsoft.com/office/powerpoint/2010/main" val="22401867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remaining slides in this presentation provide managerial guidelines focusing on building a critical mass. A universal declaration on women and sport is a sound strategy to serve as the nexus for global efforts to improve the position of women in sport. A managerial approach needs to be adopted by organizations to the implementation of gender equity rather than a social philanthropic awareness approach to move forward. </a:t>
            </a:r>
          </a:p>
        </p:txBody>
      </p:sp>
      <p:sp>
        <p:nvSpPr>
          <p:cNvPr id="4" name="Slide Number Placeholder 3"/>
          <p:cNvSpPr>
            <a:spLocks noGrp="1"/>
          </p:cNvSpPr>
          <p:nvPr>
            <p:ph type="sldNum" sz="quarter" idx="10"/>
          </p:nvPr>
        </p:nvSpPr>
        <p:spPr/>
        <p:txBody>
          <a:bodyPr/>
          <a:lstStyle/>
          <a:p>
            <a:fld id="{E47AB343-0D21-4239-B3B8-A8133414742A}" type="slidenum">
              <a:rPr lang="en-US" smtClean="0"/>
              <a:t>7</a:t>
            </a:fld>
            <a:endParaRPr lang="en-US"/>
          </a:p>
        </p:txBody>
      </p:sp>
    </p:spTree>
    <p:extLst>
      <p:ext uri="{BB962C8B-B14F-4D97-AF65-F5344CB8AC3E}">
        <p14:creationId xmlns:p14="http://schemas.microsoft.com/office/powerpoint/2010/main" val="40766471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following resources have been selected for your perusal. The intent of these selections is to link resources to the Brighton Declaration as the seminal document from which management audits of process quality stem.</a:t>
            </a:r>
          </a:p>
        </p:txBody>
      </p:sp>
      <p:sp>
        <p:nvSpPr>
          <p:cNvPr id="4" name="Slide Number Placeholder 3"/>
          <p:cNvSpPr>
            <a:spLocks noGrp="1"/>
          </p:cNvSpPr>
          <p:nvPr>
            <p:ph type="sldNum" sz="quarter" idx="10"/>
          </p:nvPr>
        </p:nvSpPr>
        <p:spPr/>
        <p:txBody>
          <a:bodyPr/>
          <a:lstStyle/>
          <a:p>
            <a:fld id="{E47AB343-0D21-4239-B3B8-A8133414742A}" type="slidenum">
              <a:rPr lang="en-US" smtClean="0"/>
              <a:t>16</a:t>
            </a:fld>
            <a:endParaRPr lang="en-US"/>
          </a:p>
        </p:txBody>
      </p:sp>
    </p:spTree>
    <p:extLst>
      <p:ext uri="{BB962C8B-B14F-4D97-AF65-F5344CB8AC3E}">
        <p14:creationId xmlns:p14="http://schemas.microsoft.com/office/powerpoint/2010/main" val="8867217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A6E9BBE-CDB7-4884-815B-3997E748B23F}" type="datetimeFigureOut">
              <a:rPr lang="en-US" smtClean="0"/>
              <a:t>2/19/19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477CF-DA51-4118-8D56-A9D0FE0C42D9}" type="slidenum">
              <a:rPr lang="en-US" smtClean="0"/>
              <a:t>‹#›</a:t>
            </a:fld>
            <a:endParaRPr lang="en-US"/>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A6E9BBE-CDB7-4884-815B-3997E748B23F}" type="datetimeFigureOut">
              <a:rPr lang="en-US" smtClean="0"/>
              <a:t>2/19/19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477CF-DA51-4118-8D56-A9D0FE0C42D9}" type="slidenum">
              <a:rPr lang="en-US" smtClean="0"/>
              <a:t>‹#›</a:t>
            </a:fld>
            <a:endParaRPr lang="en-US"/>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A6E9BBE-CDB7-4884-815B-3997E748B23F}" type="datetimeFigureOut">
              <a:rPr lang="en-US" smtClean="0"/>
              <a:t>2/19/19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477CF-DA51-4118-8D56-A9D0FE0C42D9}" type="slidenum">
              <a:rPr lang="en-US" smtClean="0"/>
              <a:t>‹#›</a:t>
            </a:fld>
            <a:endParaRPr lang="en-US"/>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A6E9BBE-CDB7-4884-815B-3997E748B23F}" type="datetimeFigureOut">
              <a:rPr lang="en-US" smtClean="0"/>
              <a:t>2/19/19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477CF-DA51-4118-8D56-A9D0FE0C42D9}" type="slidenum">
              <a:rPr lang="en-US" smtClean="0"/>
              <a:t>‹#›</a:t>
            </a:fld>
            <a:endParaRPr lang="en-US"/>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A6E9BBE-CDB7-4884-815B-3997E748B23F}" type="datetimeFigureOut">
              <a:rPr lang="en-US" smtClean="0"/>
              <a:t>2/19/19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477CF-DA51-4118-8D56-A9D0FE0C42D9}" type="slidenum">
              <a:rPr lang="en-US" smtClean="0"/>
              <a:t>‹#›</a:t>
            </a:fld>
            <a:endParaRPr lang="en-US"/>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A6E9BBE-CDB7-4884-815B-3997E748B23F}" type="datetimeFigureOut">
              <a:rPr lang="en-US" smtClean="0"/>
              <a:t>2/19/19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A477CF-DA51-4118-8D56-A9D0FE0C42D9}" type="slidenum">
              <a:rPr lang="en-US" smtClean="0"/>
              <a:t>‹#›</a:t>
            </a:fld>
            <a:endParaRPr lang="en-US"/>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A6E9BBE-CDB7-4884-815B-3997E748B23F}" type="datetimeFigureOut">
              <a:rPr lang="en-US" smtClean="0"/>
              <a:t>2/19/19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A477CF-DA51-4118-8D56-A9D0FE0C42D9}" type="slidenum">
              <a:rPr lang="en-US" smtClean="0"/>
              <a:t>‹#›</a:t>
            </a:fld>
            <a:endParaRPr lang="en-US"/>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A6E9BBE-CDB7-4884-815B-3997E748B23F}" type="datetimeFigureOut">
              <a:rPr lang="en-US" smtClean="0"/>
              <a:t>2/19/19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A477CF-DA51-4118-8D56-A9D0FE0C42D9}" type="slidenum">
              <a:rPr lang="en-US" smtClean="0"/>
              <a:t>‹#›</a:t>
            </a:fld>
            <a:endParaRPr lang="en-US"/>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6E9BBE-CDB7-4884-815B-3997E748B23F}" type="datetimeFigureOut">
              <a:rPr lang="en-US" smtClean="0"/>
              <a:t>2/19/19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A477CF-DA51-4118-8D56-A9D0FE0C42D9}" type="slidenum">
              <a:rPr lang="en-US" smtClean="0"/>
              <a:t>‹#›</a:t>
            </a:fld>
            <a:endParaRPr lang="en-US"/>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A6E9BBE-CDB7-4884-815B-3997E748B23F}" type="datetimeFigureOut">
              <a:rPr lang="en-US" smtClean="0"/>
              <a:t>2/19/19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A477CF-DA51-4118-8D56-A9D0FE0C42D9}" type="slidenum">
              <a:rPr lang="en-US" smtClean="0"/>
              <a:t>‹#›</a:t>
            </a:fld>
            <a:endParaRPr lang="en-US"/>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A6E9BBE-CDB7-4884-815B-3997E748B23F}" type="datetimeFigureOut">
              <a:rPr lang="en-US" smtClean="0"/>
              <a:t>2/19/19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A477CF-DA51-4118-8D56-A9D0FE0C42D9}" type="slidenum">
              <a:rPr lang="en-US" smtClean="0"/>
              <a:t>‹#›</a:t>
            </a:fld>
            <a:endParaRPr lang="en-US"/>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5943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59436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6E9BBE-CDB7-4884-815B-3997E748B23F}" type="datetimeFigureOut">
              <a:rPr lang="en-US" smtClean="0"/>
              <a:t>2/19/19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A477CF-DA51-4118-8D56-A9D0FE0C42D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txStyles>
    <p:titleStyle>
      <a:lvl1pPr algn="ctr" defTabSz="914400" rtl="0" eaLnBrk="1" latinLnBrk="0" hangingPunct="1">
        <a:spcBef>
          <a:spcPct val="0"/>
        </a:spcBef>
        <a:buNone/>
        <a:defRPr sz="4400" kern="1200">
          <a:solidFill>
            <a:schemeClr val="tx1">
              <a:lumMod val="50000"/>
              <a:lumOff val="50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lumMod val="50000"/>
              <a:lumOff val="50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lumMod val="50000"/>
              <a:lumOff val="50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lumMod val="50000"/>
              <a:lumOff val="50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lumMod val="50000"/>
              <a:lumOff val="50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1355208" y="228600"/>
            <a:ext cx="6433620" cy="830997"/>
          </a:xfrm>
          <a:prstGeom prst="rect">
            <a:avLst/>
          </a:prstGeom>
          <a:noFill/>
        </p:spPr>
        <p:txBody>
          <a:bodyPr wrap="none" rtlCol="0">
            <a:spAutoFit/>
          </a:bodyPr>
          <a:lstStyle/>
          <a:p>
            <a:pPr algn="ctr"/>
            <a:r>
              <a:rPr lang="en-US" sz="2400" b="1" dirty="0">
                <a:solidFill>
                  <a:srgbClr val="C00000"/>
                </a:solidFill>
                <a:effectLst>
                  <a:outerShdw blurRad="38100" dist="38100" dir="2700000" algn="tl">
                    <a:srgbClr val="000000">
                      <a:alpha val="43137"/>
                    </a:srgbClr>
                  </a:outerShdw>
                </a:effectLst>
                <a:latin typeface="+mj-lt"/>
                <a:cs typeface="Times New Roman" panose="02020603050405020304" pitchFamily="18" charset="0"/>
              </a:rPr>
              <a:t>TRANSFORMING GENDER EQUITY POLICIES INTO </a:t>
            </a:r>
          </a:p>
          <a:p>
            <a:pPr algn="ctr"/>
            <a:r>
              <a:rPr lang="en-US" sz="2400" b="1" dirty="0">
                <a:solidFill>
                  <a:srgbClr val="C00000"/>
                </a:solidFill>
                <a:effectLst>
                  <a:outerShdw blurRad="38100" dist="38100" dir="2700000" algn="tl">
                    <a:srgbClr val="000000">
                      <a:alpha val="43137"/>
                    </a:srgbClr>
                  </a:outerShdw>
                </a:effectLst>
                <a:latin typeface="+mj-lt"/>
                <a:cs typeface="Times New Roman" panose="02020603050405020304" pitchFamily="18" charset="0"/>
              </a:rPr>
              <a:t>SUSTAINABLE SPORT MANAGEMENT PRACTICE</a:t>
            </a:r>
          </a:p>
        </p:txBody>
      </p:sp>
      <p:sp>
        <p:nvSpPr>
          <p:cNvPr id="5" name="TextBox 4"/>
          <p:cNvSpPr txBox="1"/>
          <p:nvPr/>
        </p:nvSpPr>
        <p:spPr>
          <a:xfrm>
            <a:off x="251847" y="3276600"/>
            <a:ext cx="4343400" cy="2462213"/>
          </a:xfrm>
          <a:prstGeom prst="rect">
            <a:avLst/>
          </a:prstGeom>
          <a:noFill/>
        </p:spPr>
        <p:txBody>
          <a:bodyPr wrap="square" rtlCol="0">
            <a:spAutoFit/>
          </a:bodyPr>
          <a:lstStyle/>
          <a:p>
            <a:r>
              <a:rPr lang="en-US" sz="2200" b="1" dirty="0">
                <a:cs typeface="Times New Roman" panose="02020603050405020304" pitchFamily="18" charset="0"/>
              </a:rPr>
              <a:t>Darlene A. Kluka, D Phil, PhD </a:t>
            </a:r>
          </a:p>
          <a:p>
            <a:r>
              <a:rPr lang="en-US" sz="2200" b="1" dirty="0">
                <a:cs typeface="Times New Roman" panose="02020603050405020304" pitchFamily="18" charset="0"/>
              </a:rPr>
              <a:t>Strategic Sport Solutions, LLC Consultant</a:t>
            </a:r>
          </a:p>
          <a:p>
            <a:endParaRPr lang="en-US" sz="2200" b="1" dirty="0">
              <a:cs typeface="Times New Roman" panose="02020603050405020304" pitchFamily="18" charset="0"/>
            </a:endParaRPr>
          </a:p>
          <a:p>
            <a:r>
              <a:rPr lang="en-US" sz="2200" b="1" dirty="0">
                <a:solidFill>
                  <a:srgbClr val="C00000"/>
                </a:solidFill>
                <a:cs typeface="Times New Roman" panose="02020603050405020304" pitchFamily="18" charset="0"/>
              </a:rPr>
              <a:t>Anneliese </a:t>
            </a:r>
            <a:r>
              <a:rPr lang="en-US" sz="2200" b="1" dirty="0" err="1">
                <a:solidFill>
                  <a:srgbClr val="C00000"/>
                </a:solidFill>
                <a:cs typeface="Times New Roman" panose="02020603050405020304" pitchFamily="18" charset="0"/>
              </a:rPr>
              <a:t>Goslin</a:t>
            </a:r>
            <a:r>
              <a:rPr lang="en-US" sz="2200" b="1" dirty="0">
                <a:solidFill>
                  <a:srgbClr val="C00000"/>
                </a:solidFill>
                <a:cs typeface="Times New Roman" panose="02020603050405020304" pitchFamily="18" charset="0"/>
              </a:rPr>
              <a:t>, D Phil, MBA Professor Emeritus</a:t>
            </a:r>
          </a:p>
          <a:p>
            <a:r>
              <a:rPr lang="en-US" sz="2200" b="1" dirty="0">
                <a:solidFill>
                  <a:srgbClr val="C00000"/>
                </a:solidFill>
                <a:cs typeface="Times New Roman" panose="02020603050405020304" pitchFamily="18" charset="0"/>
              </a:rPr>
              <a:t>University of Pretoria</a:t>
            </a:r>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F61FE0B-AEE9-4EEC-B8EC-113E8C99E3C4}"/>
              </a:ext>
            </a:extLst>
          </p:cNvPr>
          <p:cNvSpPr>
            <a:spLocks noGrp="1"/>
          </p:cNvSpPr>
          <p:nvPr>
            <p:ph type="title"/>
          </p:nvPr>
        </p:nvSpPr>
        <p:spPr>
          <a:xfrm>
            <a:off x="152400" y="381000"/>
            <a:ext cx="8458200" cy="1143000"/>
          </a:xfrm>
        </p:spPr>
        <p:txBody>
          <a:bodyPr>
            <a:normAutofit fontScale="90000"/>
          </a:bodyPr>
          <a:lstStyle/>
          <a:p>
            <a:r>
              <a:rPr lang="en-US" b="1" dirty="0">
                <a:solidFill>
                  <a:srgbClr val="C00000"/>
                </a:solidFill>
                <a:effectLst>
                  <a:outerShdw blurRad="38100" dist="38100" dir="2700000" algn="tl">
                    <a:srgbClr val="000000">
                      <a:alpha val="43137"/>
                    </a:srgbClr>
                  </a:outerShdw>
                </a:effectLst>
              </a:rPr>
              <a:t>Documenting the Management Process</a:t>
            </a:r>
          </a:p>
        </p:txBody>
      </p:sp>
      <p:graphicFrame>
        <p:nvGraphicFramePr>
          <p:cNvPr id="4" name="Content Placeholder 3">
            <a:extLst>
              <a:ext uri="{FF2B5EF4-FFF2-40B4-BE49-F238E27FC236}">
                <a16:creationId xmlns:a16="http://schemas.microsoft.com/office/drawing/2014/main" xmlns="" id="{1183E994-C3D0-4B72-9C0B-095B1DF6483C}"/>
              </a:ext>
            </a:extLst>
          </p:cNvPr>
          <p:cNvGraphicFramePr>
            <a:graphicFrameLocks noGrp="1"/>
          </p:cNvGraphicFramePr>
          <p:nvPr>
            <p:ph idx="1"/>
            <p:extLst>
              <p:ext uri="{D42A27DB-BD31-4B8C-83A1-F6EECF244321}">
                <p14:modId xmlns:p14="http://schemas.microsoft.com/office/powerpoint/2010/main" val="3982620803"/>
              </p:ext>
            </p:extLst>
          </p:nvPr>
        </p:nvGraphicFramePr>
        <p:xfrm>
          <a:off x="457200" y="1676400"/>
          <a:ext cx="8458201" cy="5029200"/>
        </p:xfrm>
        <a:graphic>
          <a:graphicData uri="http://schemas.openxmlformats.org/drawingml/2006/table">
            <a:tbl>
              <a:tblPr firstRow="1" firstCol="1" bandRow="1">
                <a:tableStyleId>{5C22544A-7EE6-4342-B048-85BDC9FD1C3A}</a:tableStyleId>
              </a:tblPr>
              <a:tblGrid>
                <a:gridCol w="4194149">
                  <a:extLst>
                    <a:ext uri="{9D8B030D-6E8A-4147-A177-3AD203B41FA5}">
                      <a16:colId xmlns:a16="http://schemas.microsoft.com/office/drawing/2014/main" xmlns="" val="425001257"/>
                    </a:ext>
                  </a:extLst>
                </a:gridCol>
                <a:gridCol w="1328148">
                  <a:extLst>
                    <a:ext uri="{9D8B030D-6E8A-4147-A177-3AD203B41FA5}">
                      <a16:colId xmlns:a16="http://schemas.microsoft.com/office/drawing/2014/main" xmlns="" val="1685890330"/>
                    </a:ext>
                  </a:extLst>
                </a:gridCol>
                <a:gridCol w="978634">
                  <a:extLst>
                    <a:ext uri="{9D8B030D-6E8A-4147-A177-3AD203B41FA5}">
                      <a16:colId xmlns:a16="http://schemas.microsoft.com/office/drawing/2014/main" xmlns="" val="987888090"/>
                    </a:ext>
                  </a:extLst>
                </a:gridCol>
                <a:gridCol w="1048537">
                  <a:extLst>
                    <a:ext uri="{9D8B030D-6E8A-4147-A177-3AD203B41FA5}">
                      <a16:colId xmlns:a16="http://schemas.microsoft.com/office/drawing/2014/main" xmlns="" val="1085469063"/>
                    </a:ext>
                  </a:extLst>
                </a:gridCol>
                <a:gridCol w="908733">
                  <a:extLst>
                    <a:ext uri="{9D8B030D-6E8A-4147-A177-3AD203B41FA5}">
                      <a16:colId xmlns:a16="http://schemas.microsoft.com/office/drawing/2014/main" xmlns="" val="2640018752"/>
                    </a:ext>
                  </a:extLst>
                </a:gridCol>
              </a:tblGrid>
              <a:tr h="773959">
                <a:tc>
                  <a:txBody>
                    <a:bodyPr/>
                    <a:lstStyle/>
                    <a:p>
                      <a:pPr marL="0" marR="0">
                        <a:lnSpc>
                          <a:spcPct val="115000"/>
                        </a:lnSpc>
                        <a:spcBef>
                          <a:spcPts val="0"/>
                        </a:spcBef>
                        <a:spcAft>
                          <a:spcPts val="0"/>
                        </a:spcAft>
                      </a:pPr>
                      <a:r>
                        <a:rPr lang="en-US" sz="800">
                          <a:effectLst/>
                        </a:rPr>
                        <a:t>DOCUMENTING THE MANAGEMENT PROCESS</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945" marR="58945" marT="0" marB="0"/>
                </a:tc>
                <a:tc>
                  <a:txBody>
                    <a:bodyPr/>
                    <a:lstStyle/>
                    <a:p>
                      <a:pPr marL="0" marR="0">
                        <a:lnSpc>
                          <a:spcPct val="115000"/>
                        </a:lnSpc>
                        <a:spcBef>
                          <a:spcPts val="0"/>
                        </a:spcBef>
                        <a:spcAft>
                          <a:spcPts val="0"/>
                        </a:spcAft>
                      </a:pPr>
                      <a:r>
                        <a:rPr lang="en-US" sz="800">
                          <a:effectLst/>
                        </a:rPr>
                        <a:t>SUCCESSFULLY DONE</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945" marR="58945" marT="0" marB="0"/>
                </a:tc>
                <a:tc>
                  <a:txBody>
                    <a:bodyPr/>
                    <a:lstStyle/>
                    <a:p>
                      <a:pPr marL="0" marR="0">
                        <a:lnSpc>
                          <a:spcPct val="115000"/>
                        </a:lnSpc>
                        <a:spcBef>
                          <a:spcPts val="0"/>
                        </a:spcBef>
                        <a:spcAft>
                          <a:spcPts val="0"/>
                        </a:spcAft>
                      </a:pPr>
                      <a:r>
                        <a:rPr lang="en-US" sz="800">
                          <a:effectLst/>
                        </a:rPr>
                        <a:t>FULLY INVOLVED</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945" marR="58945" marT="0" marB="0"/>
                </a:tc>
                <a:tc>
                  <a:txBody>
                    <a:bodyPr/>
                    <a:lstStyle/>
                    <a:p>
                      <a:pPr marL="0" marR="0">
                        <a:lnSpc>
                          <a:spcPct val="115000"/>
                        </a:lnSpc>
                        <a:spcBef>
                          <a:spcPts val="0"/>
                        </a:spcBef>
                        <a:spcAft>
                          <a:spcPts val="0"/>
                        </a:spcAft>
                      </a:pPr>
                      <a:r>
                        <a:rPr lang="en-US" sz="800">
                          <a:effectLst/>
                        </a:rPr>
                        <a:t>BEGINNING STAGES</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945" marR="58945" marT="0" marB="0"/>
                </a:tc>
                <a:tc>
                  <a:txBody>
                    <a:bodyPr/>
                    <a:lstStyle/>
                    <a:p>
                      <a:pPr marL="0" marR="0">
                        <a:lnSpc>
                          <a:spcPct val="115000"/>
                        </a:lnSpc>
                        <a:spcBef>
                          <a:spcPts val="0"/>
                        </a:spcBef>
                        <a:spcAft>
                          <a:spcPts val="0"/>
                        </a:spcAft>
                      </a:pPr>
                      <a:r>
                        <a:rPr lang="en-US" sz="800">
                          <a:effectLst/>
                        </a:rPr>
                        <a:t>NOT BEGUN</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945" marR="58945" marT="0" marB="0"/>
                </a:tc>
                <a:extLst>
                  <a:ext uri="{0D108BD9-81ED-4DB2-BD59-A6C34878D82A}">
                    <a16:rowId xmlns:a16="http://schemas.microsoft.com/office/drawing/2014/main" xmlns="" val="2027090605"/>
                  </a:ext>
                </a:extLst>
              </a:tr>
              <a:tr h="773959">
                <a:tc>
                  <a:txBody>
                    <a:bodyPr/>
                    <a:lstStyle/>
                    <a:p>
                      <a:pPr marL="0" marR="0">
                        <a:lnSpc>
                          <a:spcPct val="115000"/>
                        </a:lnSpc>
                        <a:spcBef>
                          <a:spcPts val="0"/>
                        </a:spcBef>
                        <a:spcAft>
                          <a:spcPts val="0"/>
                        </a:spcAft>
                      </a:pPr>
                      <a:r>
                        <a:rPr lang="en-US" sz="800">
                          <a:effectLst/>
                        </a:rPr>
                        <a:t>There has been a notable change in organizational structures in our organization to implement gender equity</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945" marR="58945" marT="0" marB="0"/>
                </a:tc>
                <a:tc>
                  <a:txBody>
                    <a:bodyPr/>
                    <a:lstStyle/>
                    <a:p>
                      <a:pPr marL="0" marR="0">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945" marR="58945" marT="0" marB="0"/>
                </a:tc>
                <a:tc>
                  <a:txBody>
                    <a:bodyPr/>
                    <a:lstStyle/>
                    <a:p>
                      <a:pPr marL="0" marR="0">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945" marR="58945" marT="0" marB="0"/>
                </a:tc>
                <a:tc>
                  <a:txBody>
                    <a:bodyPr/>
                    <a:lstStyle/>
                    <a:p>
                      <a:pPr marL="0" marR="0">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945" marR="58945" marT="0" marB="0"/>
                </a:tc>
                <a:tc>
                  <a:txBody>
                    <a:bodyPr/>
                    <a:lstStyle/>
                    <a:p>
                      <a:pPr marL="0" marR="0">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945" marR="58945" marT="0" marB="0"/>
                </a:tc>
                <a:extLst>
                  <a:ext uri="{0D108BD9-81ED-4DB2-BD59-A6C34878D82A}">
                    <a16:rowId xmlns:a16="http://schemas.microsoft.com/office/drawing/2014/main" xmlns="" val="3660169889"/>
                  </a:ext>
                </a:extLst>
              </a:tr>
              <a:tr h="773959">
                <a:tc>
                  <a:txBody>
                    <a:bodyPr/>
                    <a:lstStyle/>
                    <a:p>
                      <a:pPr marL="0" marR="0">
                        <a:lnSpc>
                          <a:spcPct val="115000"/>
                        </a:lnSpc>
                        <a:spcBef>
                          <a:spcPts val="0"/>
                        </a:spcBef>
                        <a:spcAft>
                          <a:spcPts val="0"/>
                        </a:spcAft>
                      </a:pPr>
                      <a:r>
                        <a:rPr lang="en-US" sz="800">
                          <a:effectLst/>
                        </a:rPr>
                        <a:t>There has been a notable change in the set of values and norms regarding gender mainstreaming in our organization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945" marR="58945" marT="0" marB="0"/>
                </a:tc>
                <a:tc>
                  <a:txBody>
                    <a:bodyPr/>
                    <a:lstStyle/>
                    <a:p>
                      <a:pPr marL="0" marR="0">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945" marR="58945" marT="0" marB="0"/>
                </a:tc>
                <a:tc>
                  <a:txBody>
                    <a:bodyPr/>
                    <a:lstStyle/>
                    <a:p>
                      <a:pPr marL="0" marR="0">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945" marR="58945" marT="0" marB="0"/>
                </a:tc>
                <a:tc>
                  <a:txBody>
                    <a:bodyPr/>
                    <a:lstStyle/>
                    <a:p>
                      <a:pPr marL="0" marR="0">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945" marR="58945" marT="0" marB="0"/>
                </a:tc>
                <a:tc>
                  <a:txBody>
                    <a:bodyPr/>
                    <a:lstStyle/>
                    <a:p>
                      <a:pPr marL="0" marR="0">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945" marR="58945" marT="0" marB="0"/>
                </a:tc>
                <a:extLst>
                  <a:ext uri="{0D108BD9-81ED-4DB2-BD59-A6C34878D82A}">
                    <a16:rowId xmlns:a16="http://schemas.microsoft.com/office/drawing/2014/main" xmlns="" val="2408572164"/>
                  </a:ext>
                </a:extLst>
              </a:tr>
              <a:tr h="773959">
                <a:tc>
                  <a:txBody>
                    <a:bodyPr/>
                    <a:lstStyle/>
                    <a:p>
                      <a:pPr marL="0" marR="0">
                        <a:lnSpc>
                          <a:spcPct val="115000"/>
                        </a:lnSpc>
                        <a:spcBef>
                          <a:spcPts val="0"/>
                        </a:spcBef>
                        <a:spcAft>
                          <a:spcPts val="0"/>
                        </a:spcAft>
                      </a:pPr>
                      <a:r>
                        <a:rPr lang="en-US" sz="800">
                          <a:effectLst/>
                        </a:rPr>
                        <a:t>The management process to implement gender equity interacts with other quality system processes in our organization</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945" marR="58945" marT="0" marB="0"/>
                </a:tc>
                <a:tc>
                  <a:txBody>
                    <a:bodyPr/>
                    <a:lstStyle/>
                    <a:p>
                      <a:pPr marL="0" marR="0">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945" marR="58945" marT="0" marB="0"/>
                </a:tc>
                <a:tc>
                  <a:txBody>
                    <a:bodyPr/>
                    <a:lstStyle/>
                    <a:p>
                      <a:pPr marL="0" marR="0">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945" marR="58945" marT="0" marB="0"/>
                </a:tc>
                <a:tc>
                  <a:txBody>
                    <a:bodyPr/>
                    <a:lstStyle/>
                    <a:p>
                      <a:pPr marL="0" marR="0">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945" marR="58945" marT="0" marB="0"/>
                </a:tc>
                <a:tc>
                  <a:txBody>
                    <a:bodyPr/>
                    <a:lstStyle/>
                    <a:p>
                      <a:pPr marL="0" marR="0">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945" marR="58945" marT="0" marB="0"/>
                </a:tc>
                <a:extLst>
                  <a:ext uri="{0D108BD9-81ED-4DB2-BD59-A6C34878D82A}">
                    <a16:rowId xmlns:a16="http://schemas.microsoft.com/office/drawing/2014/main" xmlns="" val="383835580"/>
                  </a:ext>
                </a:extLst>
              </a:tr>
              <a:tr h="773959">
                <a:tc>
                  <a:txBody>
                    <a:bodyPr/>
                    <a:lstStyle/>
                    <a:p>
                      <a:pPr marL="0" marR="0">
                        <a:lnSpc>
                          <a:spcPct val="115000"/>
                        </a:lnSpc>
                        <a:spcBef>
                          <a:spcPts val="0"/>
                        </a:spcBef>
                        <a:spcAft>
                          <a:spcPts val="0"/>
                        </a:spcAft>
                      </a:pPr>
                      <a:r>
                        <a:rPr lang="en-US" sz="800">
                          <a:effectLst/>
                        </a:rPr>
                        <a:t>Our organization has a management manual/document that describes how gender equity should be implemented</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945" marR="58945" marT="0" marB="0"/>
                </a:tc>
                <a:tc>
                  <a:txBody>
                    <a:bodyPr/>
                    <a:lstStyle/>
                    <a:p>
                      <a:pPr marL="0" marR="0">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945" marR="58945" marT="0" marB="0"/>
                </a:tc>
                <a:tc>
                  <a:txBody>
                    <a:bodyPr/>
                    <a:lstStyle/>
                    <a:p>
                      <a:pPr marL="0" marR="0">
                        <a:lnSpc>
                          <a:spcPct val="115000"/>
                        </a:lnSpc>
                        <a:spcBef>
                          <a:spcPts val="0"/>
                        </a:spcBef>
                        <a:spcAft>
                          <a:spcPts val="0"/>
                        </a:spcAft>
                      </a:pPr>
                      <a:r>
                        <a:rPr lang="en-US" sz="800" dirty="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8945" marR="58945" marT="0" marB="0"/>
                </a:tc>
                <a:tc>
                  <a:txBody>
                    <a:bodyPr/>
                    <a:lstStyle/>
                    <a:p>
                      <a:pPr marL="0" marR="0">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945" marR="58945" marT="0" marB="0"/>
                </a:tc>
                <a:tc>
                  <a:txBody>
                    <a:bodyPr/>
                    <a:lstStyle/>
                    <a:p>
                      <a:pPr marL="0" marR="0">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945" marR="58945" marT="0" marB="0"/>
                </a:tc>
                <a:extLst>
                  <a:ext uri="{0D108BD9-81ED-4DB2-BD59-A6C34878D82A}">
                    <a16:rowId xmlns:a16="http://schemas.microsoft.com/office/drawing/2014/main" xmlns="" val="3033882792"/>
                  </a:ext>
                </a:extLst>
              </a:tr>
              <a:tr h="385446">
                <a:tc>
                  <a:txBody>
                    <a:bodyPr/>
                    <a:lstStyle/>
                    <a:p>
                      <a:pPr marL="0" marR="0">
                        <a:lnSpc>
                          <a:spcPct val="115000"/>
                        </a:lnSpc>
                        <a:spcBef>
                          <a:spcPts val="0"/>
                        </a:spcBef>
                        <a:spcAft>
                          <a:spcPts val="0"/>
                        </a:spcAft>
                      </a:pPr>
                      <a:r>
                        <a:rPr lang="en-US" sz="800">
                          <a:effectLst/>
                        </a:rPr>
                        <a:t>The management manual is reviewed regularly</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945" marR="58945" marT="0" marB="0"/>
                </a:tc>
                <a:tc>
                  <a:txBody>
                    <a:bodyPr/>
                    <a:lstStyle/>
                    <a:p>
                      <a:pPr marL="0" marR="0">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945" marR="58945" marT="0" marB="0"/>
                </a:tc>
                <a:tc>
                  <a:txBody>
                    <a:bodyPr/>
                    <a:lstStyle/>
                    <a:p>
                      <a:pPr marL="0" marR="0">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945" marR="58945" marT="0" marB="0"/>
                </a:tc>
                <a:tc>
                  <a:txBody>
                    <a:bodyPr/>
                    <a:lstStyle/>
                    <a:p>
                      <a:pPr marL="0" marR="0">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945" marR="58945" marT="0" marB="0"/>
                </a:tc>
                <a:tc>
                  <a:txBody>
                    <a:bodyPr/>
                    <a:lstStyle/>
                    <a:p>
                      <a:pPr marL="0" marR="0">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945" marR="58945" marT="0" marB="0"/>
                </a:tc>
                <a:extLst>
                  <a:ext uri="{0D108BD9-81ED-4DB2-BD59-A6C34878D82A}">
                    <a16:rowId xmlns:a16="http://schemas.microsoft.com/office/drawing/2014/main" xmlns="" val="3122582176"/>
                  </a:ext>
                </a:extLst>
              </a:tr>
              <a:tr h="773959">
                <a:tc>
                  <a:txBody>
                    <a:bodyPr/>
                    <a:lstStyle/>
                    <a:p>
                      <a:pPr marL="0" marR="0">
                        <a:lnSpc>
                          <a:spcPct val="115000"/>
                        </a:lnSpc>
                        <a:spcBef>
                          <a:spcPts val="0"/>
                        </a:spcBef>
                        <a:spcAft>
                          <a:spcPts val="0"/>
                        </a:spcAft>
                      </a:pPr>
                      <a:r>
                        <a:rPr lang="en-US" sz="800">
                          <a:effectLst/>
                        </a:rPr>
                        <a:t>Clear benchmarks for process effectiveness are stated in the management manual relative to gender equity</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945" marR="58945" marT="0" marB="0"/>
                </a:tc>
                <a:tc>
                  <a:txBody>
                    <a:bodyPr/>
                    <a:lstStyle/>
                    <a:p>
                      <a:pPr marL="0" marR="0">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945" marR="58945" marT="0" marB="0"/>
                </a:tc>
                <a:tc>
                  <a:txBody>
                    <a:bodyPr/>
                    <a:lstStyle/>
                    <a:p>
                      <a:pPr marL="0" marR="0">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945" marR="58945" marT="0" marB="0"/>
                </a:tc>
                <a:tc>
                  <a:txBody>
                    <a:bodyPr/>
                    <a:lstStyle/>
                    <a:p>
                      <a:pPr marL="0" marR="0">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945" marR="58945" marT="0" marB="0"/>
                </a:tc>
                <a:tc>
                  <a:txBody>
                    <a:bodyPr/>
                    <a:lstStyle/>
                    <a:p>
                      <a:pPr marL="0" marR="0">
                        <a:lnSpc>
                          <a:spcPct val="115000"/>
                        </a:lnSpc>
                        <a:spcBef>
                          <a:spcPts val="0"/>
                        </a:spcBef>
                        <a:spcAft>
                          <a:spcPts val="0"/>
                        </a:spcAft>
                      </a:pPr>
                      <a:r>
                        <a:rPr lang="en-US" sz="800" dirty="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8945" marR="58945" marT="0" marB="0"/>
                </a:tc>
                <a:extLst>
                  <a:ext uri="{0D108BD9-81ED-4DB2-BD59-A6C34878D82A}">
                    <a16:rowId xmlns:a16="http://schemas.microsoft.com/office/drawing/2014/main" xmlns="" val="77160991"/>
                  </a:ext>
                </a:extLst>
              </a:tr>
            </a:tbl>
          </a:graphicData>
        </a:graphic>
      </p:graphicFrame>
    </p:spTree>
    <p:extLst>
      <p:ext uri="{BB962C8B-B14F-4D97-AF65-F5344CB8AC3E}">
        <p14:creationId xmlns:p14="http://schemas.microsoft.com/office/powerpoint/2010/main" val="633901376"/>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9170085-AA1E-4186-B6EA-47753857D05B}"/>
              </a:ext>
            </a:extLst>
          </p:cNvPr>
          <p:cNvSpPr>
            <a:spLocks noGrp="1"/>
          </p:cNvSpPr>
          <p:nvPr>
            <p:ph type="title"/>
          </p:nvPr>
        </p:nvSpPr>
        <p:spPr>
          <a:xfrm>
            <a:off x="152400" y="274638"/>
            <a:ext cx="8839200" cy="1143000"/>
          </a:xfrm>
        </p:spPr>
        <p:txBody>
          <a:bodyPr>
            <a:normAutofit fontScale="90000"/>
          </a:bodyPr>
          <a:lstStyle/>
          <a:p>
            <a:r>
              <a:rPr lang="en-US" b="1" dirty="0">
                <a:solidFill>
                  <a:srgbClr val="C00000"/>
                </a:solidFill>
                <a:effectLst>
                  <a:outerShdw blurRad="38100" dist="38100" dir="2700000" algn="tl">
                    <a:srgbClr val="000000">
                      <a:alpha val="43137"/>
                    </a:srgbClr>
                  </a:outerShdw>
                </a:effectLst>
              </a:rPr>
              <a:t>Implementing the Management Process</a:t>
            </a:r>
          </a:p>
        </p:txBody>
      </p:sp>
      <p:graphicFrame>
        <p:nvGraphicFramePr>
          <p:cNvPr id="4" name="Content Placeholder 3">
            <a:extLst>
              <a:ext uri="{FF2B5EF4-FFF2-40B4-BE49-F238E27FC236}">
                <a16:creationId xmlns:a16="http://schemas.microsoft.com/office/drawing/2014/main" xmlns="" id="{D2C82E46-2A25-461B-B174-843216248149}"/>
              </a:ext>
            </a:extLst>
          </p:cNvPr>
          <p:cNvGraphicFramePr>
            <a:graphicFrameLocks noGrp="1"/>
          </p:cNvGraphicFramePr>
          <p:nvPr>
            <p:ph idx="1"/>
            <p:extLst>
              <p:ext uri="{D42A27DB-BD31-4B8C-83A1-F6EECF244321}">
                <p14:modId xmlns:p14="http://schemas.microsoft.com/office/powerpoint/2010/main" val="3833671775"/>
              </p:ext>
            </p:extLst>
          </p:nvPr>
        </p:nvGraphicFramePr>
        <p:xfrm>
          <a:off x="304800" y="1417638"/>
          <a:ext cx="8534400" cy="5287962"/>
        </p:xfrm>
        <a:graphic>
          <a:graphicData uri="http://schemas.openxmlformats.org/drawingml/2006/table">
            <a:tbl>
              <a:tblPr firstRow="1" firstCol="1" bandRow="1">
                <a:tableStyleId>{5C22544A-7EE6-4342-B048-85BDC9FD1C3A}</a:tableStyleId>
              </a:tblPr>
              <a:tblGrid>
                <a:gridCol w="4224810">
                  <a:extLst>
                    <a:ext uri="{9D8B030D-6E8A-4147-A177-3AD203B41FA5}">
                      <a16:colId xmlns:a16="http://schemas.microsoft.com/office/drawing/2014/main" xmlns="" val="467872524"/>
                    </a:ext>
                  </a:extLst>
                </a:gridCol>
                <a:gridCol w="1399635">
                  <a:extLst>
                    <a:ext uri="{9D8B030D-6E8A-4147-A177-3AD203B41FA5}">
                      <a16:colId xmlns:a16="http://schemas.microsoft.com/office/drawing/2014/main" xmlns="" val="2124845068"/>
                    </a:ext>
                  </a:extLst>
                </a:gridCol>
                <a:gridCol w="931782">
                  <a:extLst>
                    <a:ext uri="{9D8B030D-6E8A-4147-A177-3AD203B41FA5}">
                      <a16:colId xmlns:a16="http://schemas.microsoft.com/office/drawing/2014/main" xmlns="" val="91226116"/>
                    </a:ext>
                  </a:extLst>
                </a:gridCol>
                <a:gridCol w="1059735">
                  <a:extLst>
                    <a:ext uri="{9D8B030D-6E8A-4147-A177-3AD203B41FA5}">
                      <a16:colId xmlns:a16="http://schemas.microsoft.com/office/drawing/2014/main" xmlns="" val="210641139"/>
                    </a:ext>
                  </a:extLst>
                </a:gridCol>
                <a:gridCol w="918438">
                  <a:extLst>
                    <a:ext uri="{9D8B030D-6E8A-4147-A177-3AD203B41FA5}">
                      <a16:colId xmlns:a16="http://schemas.microsoft.com/office/drawing/2014/main" xmlns="" val="2382533124"/>
                    </a:ext>
                  </a:extLst>
                </a:gridCol>
              </a:tblGrid>
              <a:tr h="555883">
                <a:tc>
                  <a:txBody>
                    <a:bodyPr/>
                    <a:lstStyle/>
                    <a:p>
                      <a:pPr marL="0" marR="0" algn="l">
                        <a:lnSpc>
                          <a:spcPct val="115000"/>
                        </a:lnSpc>
                        <a:spcBef>
                          <a:spcPts val="0"/>
                        </a:spcBef>
                        <a:spcAft>
                          <a:spcPts val="0"/>
                        </a:spcAft>
                      </a:pPr>
                      <a:r>
                        <a:rPr lang="en-US" sz="800">
                          <a:effectLst/>
                        </a:rPr>
                        <a:t>IMPLEMENTING THE MANAGEMENT PROCESS</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9042" marR="59042" marT="0" marB="0"/>
                </a:tc>
                <a:tc>
                  <a:txBody>
                    <a:bodyPr/>
                    <a:lstStyle/>
                    <a:p>
                      <a:pPr marL="0" marR="0" algn="l">
                        <a:lnSpc>
                          <a:spcPct val="115000"/>
                        </a:lnSpc>
                        <a:spcBef>
                          <a:spcPts val="0"/>
                        </a:spcBef>
                        <a:spcAft>
                          <a:spcPts val="0"/>
                        </a:spcAft>
                      </a:pPr>
                      <a:r>
                        <a:rPr lang="en-US" sz="800">
                          <a:effectLst/>
                        </a:rPr>
                        <a:t>SUCCESSFULLY DONE</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9042" marR="59042" marT="0" marB="0"/>
                </a:tc>
                <a:tc>
                  <a:txBody>
                    <a:bodyPr/>
                    <a:lstStyle/>
                    <a:p>
                      <a:pPr marL="0" marR="0" algn="l">
                        <a:lnSpc>
                          <a:spcPct val="115000"/>
                        </a:lnSpc>
                        <a:spcBef>
                          <a:spcPts val="0"/>
                        </a:spcBef>
                        <a:spcAft>
                          <a:spcPts val="0"/>
                        </a:spcAft>
                      </a:pPr>
                      <a:r>
                        <a:rPr lang="en-US" sz="800">
                          <a:effectLst/>
                        </a:rPr>
                        <a:t>FULLY INVOLVED</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9042" marR="59042" marT="0" marB="0"/>
                </a:tc>
                <a:tc>
                  <a:txBody>
                    <a:bodyPr/>
                    <a:lstStyle/>
                    <a:p>
                      <a:pPr marL="0" marR="0" algn="l">
                        <a:lnSpc>
                          <a:spcPct val="115000"/>
                        </a:lnSpc>
                        <a:spcBef>
                          <a:spcPts val="0"/>
                        </a:spcBef>
                        <a:spcAft>
                          <a:spcPts val="0"/>
                        </a:spcAft>
                      </a:pPr>
                      <a:r>
                        <a:rPr lang="en-US" sz="800">
                          <a:effectLst/>
                        </a:rPr>
                        <a:t>BEGINNING STAGES</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9042" marR="59042" marT="0" marB="0"/>
                </a:tc>
                <a:tc>
                  <a:txBody>
                    <a:bodyPr/>
                    <a:lstStyle/>
                    <a:p>
                      <a:pPr marL="0" marR="0" algn="l">
                        <a:lnSpc>
                          <a:spcPct val="115000"/>
                        </a:lnSpc>
                        <a:spcBef>
                          <a:spcPts val="0"/>
                        </a:spcBef>
                        <a:spcAft>
                          <a:spcPts val="0"/>
                        </a:spcAft>
                      </a:pPr>
                      <a:r>
                        <a:rPr lang="en-US" sz="800">
                          <a:effectLst/>
                        </a:rPr>
                        <a:t>NOT BEGUN</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9042" marR="59042" marT="0" marB="0"/>
                </a:tc>
                <a:extLst>
                  <a:ext uri="{0D108BD9-81ED-4DB2-BD59-A6C34878D82A}">
                    <a16:rowId xmlns:a16="http://schemas.microsoft.com/office/drawing/2014/main" xmlns="" val="2184292091"/>
                  </a:ext>
                </a:extLst>
              </a:tr>
              <a:tr h="555883">
                <a:tc>
                  <a:txBody>
                    <a:bodyPr/>
                    <a:lstStyle/>
                    <a:p>
                      <a:pPr marL="0" marR="0" algn="l">
                        <a:lnSpc>
                          <a:spcPct val="115000"/>
                        </a:lnSpc>
                        <a:spcBef>
                          <a:spcPts val="0"/>
                        </a:spcBef>
                        <a:spcAft>
                          <a:spcPts val="0"/>
                        </a:spcAft>
                      </a:pPr>
                      <a:r>
                        <a:rPr lang="en-US" sz="800">
                          <a:effectLst/>
                        </a:rPr>
                        <a:t>Our organization develops documents that can be used to implement the management process of gender equity</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9042" marR="59042" marT="0" marB="0"/>
                </a:tc>
                <a:tc>
                  <a:txBody>
                    <a:bodyPr/>
                    <a:lstStyle/>
                    <a:p>
                      <a:pPr marL="0" marR="0" algn="l">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9042" marR="59042" marT="0" marB="0"/>
                </a:tc>
                <a:tc>
                  <a:txBody>
                    <a:bodyPr/>
                    <a:lstStyle/>
                    <a:p>
                      <a:pPr marL="0" marR="0" algn="l">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9042" marR="59042" marT="0" marB="0"/>
                </a:tc>
                <a:tc>
                  <a:txBody>
                    <a:bodyPr/>
                    <a:lstStyle/>
                    <a:p>
                      <a:pPr marL="0" marR="0" algn="l">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9042" marR="59042" marT="0" marB="0"/>
                </a:tc>
                <a:tc>
                  <a:txBody>
                    <a:bodyPr/>
                    <a:lstStyle/>
                    <a:p>
                      <a:pPr marL="0" marR="0" algn="l">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9042" marR="59042" marT="0" marB="0"/>
                </a:tc>
                <a:extLst>
                  <a:ext uri="{0D108BD9-81ED-4DB2-BD59-A6C34878D82A}">
                    <a16:rowId xmlns:a16="http://schemas.microsoft.com/office/drawing/2014/main" xmlns="" val="1982673861"/>
                  </a:ext>
                </a:extLst>
              </a:tr>
              <a:tr h="842187">
                <a:tc>
                  <a:txBody>
                    <a:bodyPr/>
                    <a:lstStyle/>
                    <a:p>
                      <a:pPr marL="0" marR="0" algn="l">
                        <a:lnSpc>
                          <a:spcPct val="115000"/>
                        </a:lnSpc>
                        <a:spcBef>
                          <a:spcPts val="0"/>
                        </a:spcBef>
                        <a:spcAft>
                          <a:spcPts val="0"/>
                        </a:spcAft>
                      </a:pPr>
                      <a:r>
                        <a:rPr lang="en-US" sz="800">
                          <a:effectLst/>
                        </a:rPr>
                        <a:t>Our organization provides infrastructure to manage the implementation of gender equity programs, projects and initiatives</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9042" marR="59042" marT="0" marB="0"/>
                </a:tc>
                <a:tc>
                  <a:txBody>
                    <a:bodyPr/>
                    <a:lstStyle/>
                    <a:p>
                      <a:pPr marL="0" marR="0" algn="l">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9042" marR="59042" marT="0" marB="0"/>
                </a:tc>
                <a:tc>
                  <a:txBody>
                    <a:bodyPr/>
                    <a:lstStyle/>
                    <a:p>
                      <a:pPr marL="0" marR="0" algn="l">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9042" marR="59042" marT="0" marB="0"/>
                </a:tc>
                <a:tc>
                  <a:txBody>
                    <a:bodyPr/>
                    <a:lstStyle/>
                    <a:p>
                      <a:pPr marL="0" marR="0" algn="l">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9042" marR="59042" marT="0" marB="0"/>
                </a:tc>
                <a:tc>
                  <a:txBody>
                    <a:bodyPr/>
                    <a:lstStyle/>
                    <a:p>
                      <a:pPr marL="0" marR="0" algn="l">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9042" marR="59042" marT="0" marB="0"/>
                </a:tc>
                <a:extLst>
                  <a:ext uri="{0D108BD9-81ED-4DB2-BD59-A6C34878D82A}">
                    <a16:rowId xmlns:a16="http://schemas.microsoft.com/office/drawing/2014/main" xmlns="" val="4021990822"/>
                  </a:ext>
                </a:extLst>
              </a:tr>
              <a:tr h="555883">
                <a:tc>
                  <a:txBody>
                    <a:bodyPr/>
                    <a:lstStyle/>
                    <a:p>
                      <a:pPr marL="0" marR="0" algn="l">
                        <a:lnSpc>
                          <a:spcPct val="115000"/>
                        </a:lnSpc>
                        <a:spcBef>
                          <a:spcPts val="0"/>
                        </a:spcBef>
                        <a:spcAft>
                          <a:spcPts val="0"/>
                        </a:spcAft>
                      </a:pPr>
                      <a:r>
                        <a:rPr lang="en-US" sz="800">
                          <a:effectLst/>
                        </a:rPr>
                        <a:t>Our organization ensures that top management applies the management process for gender equity</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9042" marR="59042" marT="0" marB="0"/>
                </a:tc>
                <a:tc>
                  <a:txBody>
                    <a:bodyPr/>
                    <a:lstStyle/>
                    <a:p>
                      <a:pPr marL="0" marR="0" algn="l">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9042" marR="59042" marT="0" marB="0"/>
                </a:tc>
                <a:tc>
                  <a:txBody>
                    <a:bodyPr/>
                    <a:lstStyle/>
                    <a:p>
                      <a:pPr marL="0" marR="0" algn="l">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9042" marR="59042" marT="0" marB="0"/>
                </a:tc>
                <a:tc>
                  <a:txBody>
                    <a:bodyPr/>
                    <a:lstStyle/>
                    <a:p>
                      <a:pPr marL="0" marR="0" algn="l">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9042" marR="59042" marT="0" marB="0"/>
                </a:tc>
                <a:tc>
                  <a:txBody>
                    <a:bodyPr/>
                    <a:lstStyle/>
                    <a:p>
                      <a:pPr marL="0" marR="0" algn="l">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9042" marR="59042" marT="0" marB="0"/>
                </a:tc>
                <a:extLst>
                  <a:ext uri="{0D108BD9-81ED-4DB2-BD59-A6C34878D82A}">
                    <a16:rowId xmlns:a16="http://schemas.microsoft.com/office/drawing/2014/main" xmlns="" val="1765161106"/>
                  </a:ext>
                </a:extLst>
              </a:tr>
              <a:tr h="555883">
                <a:tc>
                  <a:txBody>
                    <a:bodyPr/>
                    <a:lstStyle/>
                    <a:p>
                      <a:pPr marL="0" marR="0" algn="l">
                        <a:lnSpc>
                          <a:spcPct val="115000"/>
                        </a:lnSpc>
                        <a:spcBef>
                          <a:spcPts val="0"/>
                        </a:spcBef>
                        <a:spcAft>
                          <a:spcPts val="0"/>
                        </a:spcAft>
                      </a:pPr>
                      <a:r>
                        <a:rPr lang="en-US" sz="800">
                          <a:effectLst/>
                        </a:rPr>
                        <a:t>Our organization regularly evaluates the performance criteria of the management system for gender equity implementation</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9042" marR="59042" marT="0" marB="0"/>
                </a:tc>
                <a:tc>
                  <a:txBody>
                    <a:bodyPr/>
                    <a:lstStyle/>
                    <a:p>
                      <a:pPr marL="0" marR="0" algn="l">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9042" marR="59042" marT="0" marB="0"/>
                </a:tc>
                <a:tc>
                  <a:txBody>
                    <a:bodyPr/>
                    <a:lstStyle/>
                    <a:p>
                      <a:pPr marL="0" marR="0" algn="l">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9042" marR="59042" marT="0" marB="0"/>
                </a:tc>
                <a:tc>
                  <a:txBody>
                    <a:bodyPr/>
                    <a:lstStyle/>
                    <a:p>
                      <a:pPr marL="0" marR="0" algn="l">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9042" marR="59042" marT="0" marB="0"/>
                </a:tc>
                <a:tc>
                  <a:txBody>
                    <a:bodyPr/>
                    <a:lstStyle/>
                    <a:p>
                      <a:pPr marL="0" marR="0" algn="l">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9042" marR="59042" marT="0" marB="0"/>
                </a:tc>
                <a:extLst>
                  <a:ext uri="{0D108BD9-81ED-4DB2-BD59-A6C34878D82A}">
                    <a16:rowId xmlns:a16="http://schemas.microsoft.com/office/drawing/2014/main" xmlns="" val="153404429"/>
                  </a:ext>
                </a:extLst>
              </a:tr>
              <a:tr h="555883">
                <a:tc>
                  <a:txBody>
                    <a:bodyPr/>
                    <a:lstStyle/>
                    <a:p>
                      <a:pPr marL="0" marR="0" algn="l">
                        <a:lnSpc>
                          <a:spcPct val="115000"/>
                        </a:lnSpc>
                        <a:spcBef>
                          <a:spcPts val="0"/>
                        </a:spcBef>
                        <a:spcAft>
                          <a:spcPts val="0"/>
                        </a:spcAft>
                      </a:pPr>
                      <a:r>
                        <a:rPr lang="en-US" sz="800">
                          <a:effectLst/>
                        </a:rPr>
                        <a:t>Our organization regularly audits the impact of gender equity in programs, projects and initiatives</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9042" marR="59042" marT="0" marB="0"/>
                </a:tc>
                <a:tc>
                  <a:txBody>
                    <a:bodyPr/>
                    <a:lstStyle/>
                    <a:p>
                      <a:pPr marL="0" marR="0" algn="l">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9042" marR="59042" marT="0" marB="0"/>
                </a:tc>
                <a:tc>
                  <a:txBody>
                    <a:bodyPr/>
                    <a:lstStyle/>
                    <a:p>
                      <a:pPr marL="0" marR="0" algn="l">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9042" marR="59042" marT="0" marB="0"/>
                </a:tc>
                <a:tc>
                  <a:txBody>
                    <a:bodyPr/>
                    <a:lstStyle/>
                    <a:p>
                      <a:pPr marL="0" marR="0" algn="l">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9042" marR="59042" marT="0" marB="0"/>
                </a:tc>
                <a:tc>
                  <a:txBody>
                    <a:bodyPr/>
                    <a:lstStyle/>
                    <a:p>
                      <a:pPr marL="0" marR="0" algn="l">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9042" marR="59042" marT="0" marB="0"/>
                </a:tc>
                <a:extLst>
                  <a:ext uri="{0D108BD9-81ED-4DB2-BD59-A6C34878D82A}">
                    <a16:rowId xmlns:a16="http://schemas.microsoft.com/office/drawing/2014/main" xmlns="" val="66753516"/>
                  </a:ext>
                </a:extLst>
              </a:tr>
              <a:tr h="277297">
                <a:tc>
                  <a:txBody>
                    <a:bodyPr/>
                    <a:lstStyle/>
                    <a:p>
                      <a:pPr marL="0" marR="0" algn="l">
                        <a:lnSpc>
                          <a:spcPct val="115000"/>
                        </a:lnSpc>
                        <a:spcBef>
                          <a:spcPts val="0"/>
                        </a:spcBef>
                        <a:spcAft>
                          <a:spcPts val="0"/>
                        </a:spcAft>
                      </a:pPr>
                      <a:r>
                        <a:rPr lang="en-US" sz="800">
                          <a:effectLst/>
                        </a:rPr>
                        <a:t>Our organization regularly commissions research on gender equity</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9042" marR="59042" marT="0" marB="0"/>
                </a:tc>
                <a:tc>
                  <a:txBody>
                    <a:bodyPr/>
                    <a:lstStyle/>
                    <a:p>
                      <a:pPr marL="0" marR="0" algn="l">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9042" marR="59042" marT="0" marB="0"/>
                </a:tc>
                <a:tc>
                  <a:txBody>
                    <a:bodyPr/>
                    <a:lstStyle/>
                    <a:p>
                      <a:pPr marL="0" marR="0" algn="l">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9042" marR="59042" marT="0" marB="0"/>
                </a:tc>
                <a:tc>
                  <a:txBody>
                    <a:bodyPr/>
                    <a:lstStyle/>
                    <a:p>
                      <a:pPr marL="0" marR="0" algn="l">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9042" marR="59042" marT="0" marB="0"/>
                </a:tc>
                <a:tc>
                  <a:txBody>
                    <a:bodyPr/>
                    <a:lstStyle/>
                    <a:p>
                      <a:pPr marL="0" marR="0" algn="l">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9042" marR="59042" marT="0" marB="0"/>
                </a:tc>
                <a:extLst>
                  <a:ext uri="{0D108BD9-81ED-4DB2-BD59-A6C34878D82A}">
                    <a16:rowId xmlns:a16="http://schemas.microsoft.com/office/drawing/2014/main" xmlns="" val="2628357382"/>
                  </a:ext>
                </a:extLst>
              </a:tr>
              <a:tr h="277297">
                <a:tc>
                  <a:txBody>
                    <a:bodyPr/>
                    <a:lstStyle/>
                    <a:p>
                      <a:pPr marL="0" marR="0" algn="l">
                        <a:lnSpc>
                          <a:spcPct val="115000"/>
                        </a:lnSpc>
                        <a:spcBef>
                          <a:spcPts val="0"/>
                        </a:spcBef>
                        <a:spcAft>
                          <a:spcPts val="0"/>
                        </a:spcAft>
                      </a:pPr>
                      <a:r>
                        <a:rPr lang="en-US" sz="800">
                          <a:effectLst/>
                        </a:rPr>
                        <a:t>The term “gender equity” appears on our organization’s website</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9042" marR="59042" marT="0" marB="0"/>
                </a:tc>
                <a:tc>
                  <a:txBody>
                    <a:bodyPr/>
                    <a:lstStyle/>
                    <a:p>
                      <a:pPr marL="0" marR="0" algn="l">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9042" marR="59042" marT="0" marB="0"/>
                </a:tc>
                <a:tc>
                  <a:txBody>
                    <a:bodyPr/>
                    <a:lstStyle/>
                    <a:p>
                      <a:pPr marL="0" marR="0" algn="l">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9042" marR="59042" marT="0" marB="0"/>
                </a:tc>
                <a:tc>
                  <a:txBody>
                    <a:bodyPr/>
                    <a:lstStyle/>
                    <a:p>
                      <a:pPr marL="0" marR="0" algn="l">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9042" marR="59042" marT="0" marB="0"/>
                </a:tc>
                <a:tc>
                  <a:txBody>
                    <a:bodyPr/>
                    <a:lstStyle/>
                    <a:p>
                      <a:pPr marL="0" marR="0" algn="l">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9042" marR="59042" marT="0" marB="0"/>
                </a:tc>
                <a:extLst>
                  <a:ext uri="{0D108BD9-81ED-4DB2-BD59-A6C34878D82A}">
                    <a16:rowId xmlns:a16="http://schemas.microsoft.com/office/drawing/2014/main" xmlns="" val="3374804884"/>
                  </a:ext>
                </a:extLst>
              </a:tr>
              <a:tr h="555883">
                <a:tc>
                  <a:txBody>
                    <a:bodyPr/>
                    <a:lstStyle/>
                    <a:p>
                      <a:pPr marL="0" marR="0" algn="l">
                        <a:lnSpc>
                          <a:spcPct val="115000"/>
                        </a:lnSpc>
                        <a:spcBef>
                          <a:spcPts val="0"/>
                        </a:spcBef>
                        <a:spcAft>
                          <a:spcPts val="0"/>
                        </a:spcAft>
                      </a:pPr>
                      <a:r>
                        <a:rPr lang="en-US" sz="800">
                          <a:effectLst/>
                        </a:rPr>
                        <a:t>New staff members are formally familiarized with the role and value of gender equity in our organization</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9042" marR="59042" marT="0" marB="0"/>
                </a:tc>
                <a:tc>
                  <a:txBody>
                    <a:bodyPr/>
                    <a:lstStyle/>
                    <a:p>
                      <a:pPr marL="0" marR="0" algn="l">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9042" marR="59042" marT="0" marB="0"/>
                </a:tc>
                <a:tc>
                  <a:txBody>
                    <a:bodyPr/>
                    <a:lstStyle/>
                    <a:p>
                      <a:pPr marL="0" marR="0" algn="l">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9042" marR="59042" marT="0" marB="0"/>
                </a:tc>
                <a:tc>
                  <a:txBody>
                    <a:bodyPr/>
                    <a:lstStyle/>
                    <a:p>
                      <a:pPr marL="0" marR="0" algn="l">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9042" marR="59042" marT="0" marB="0"/>
                </a:tc>
                <a:tc>
                  <a:txBody>
                    <a:bodyPr/>
                    <a:lstStyle/>
                    <a:p>
                      <a:pPr marL="0" marR="0" algn="l">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9042" marR="59042" marT="0" marB="0"/>
                </a:tc>
                <a:extLst>
                  <a:ext uri="{0D108BD9-81ED-4DB2-BD59-A6C34878D82A}">
                    <a16:rowId xmlns:a16="http://schemas.microsoft.com/office/drawing/2014/main" xmlns="" val="1652433051"/>
                  </a:ext>
                </a:extLst>
              </a:tr>
              <a:tr h="555883">
                <a:tc>
                  <a:txBody>
                    <a:bodyPr/>
                    <a:lstStyle/>
                    <a:p>
                      <a:pPr marL="0" marR="0" algn="l">
                        <a:lnSpc>
                          <a:spcPct val="115000"/>
                        </a:lnSpc>
                        <a:spcBef>
                          <a:spcPts val="0"/>
                        </a:spcBef>
                        <a:spcAft>
                          <a:spcPts val="0"/>
                        </a:spcAft>
                      </a:pPr>
                      <a:r>
                        <a:rPr lang="en-US" sz="800">
                          <a:effectLst/>
                        </a:rPr>
                        <a:t>Gender mainstreaming is mentioned in the foundation documents of our organization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9042" marR="59042" marT="0" marB="0"/>
                </a:tc>
                <a:tc>
                  <a:txBody>
                    <a:bodyPr/>
                    <a:lstStyle/>
                    <a:p>
                      <a:pPr marL="0" marR="0" algn="l">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9042" marR="59042" marT="0" marB="0"/>
                </a:tc>
                <a:tc>
                  <a:txBody>
                    <a:bodyPr/>
                    <a:lstStyle/>
                    <a:p>
                      <a:pPr marL="0" marR="0" algn="l">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9042" marR="59042" marT="0" marB="0"/>
                </a:tc>
                <a:tc>
                  <a:txBody>
                    <a:bodyPr/>
                    <a:lstStyle/>
                    <a:p>
                      <a:pPr marL="0" marR="0" algn="l">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9042" marR="59042" marT="0" marB="0"/>
                </a:tc>
                <a:tc>
                  <a:txBody>
                    <a:bodyPr/>
                    <a:lstStyle/>
                    <a:p>
                      <a:pPr marL="0" marR="0" algn="l">
                        <a:lnSpc>
                          <a:spcPct val="115000"/>
                        </a:lnSpc>
                        <a:spcBef>
                          <a:spcPts val="0"/>
                        </a:spcBef>
                        <a:spcAft>
                          <a:spcPts val="0"/>
                        </a:spcAft>
                      </a:pPr>
                      <a:r>
                        <a:rPr lang="en-US" sz="800" dirty="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9042" marR="59042" marT="0" marB="0"/>
                </a:tc>
                <a:extLst>
                  <a:ext uri="{0D108BD9-81ED-4DB2-BD59-A6C34878D82A}">
                    <a16:rowId xmlns:a16="http://schemas.microsoft.com/office/drawing/2014/main" xmlns="" val="719282512"/>
                  </a:ext>
                </a:extLst>
              </a:tr>
            </a:tbl>
          </a:graphicData>
        </a:graphic>
      </p:graphicFrame>
      <p:sp>
        <p:nvSpPr>
          <p:cNvPr id="5" name="Rectangle 1">
            <a:extLst>
              <a:ext uri="{FF2B5EF4-FFF2-40B4-BE49-F238E27FC236}">
                <a16:creationId xmlns:a16="http://schemas.microsoft.com/office/drawing/2014/main" xmlns="" id="{2045C2B9-28A2-4B4E-91CA-FC96941538AA}"/>
              </a:ext>
            </a:extLst>
          </p:cNvPr>
          <p:cNvSpPr>
            <a:spLocks noChangeArrowheads="1"/>
          </p:cNvSpPr>
          <p:nvPr/>
        </p:nvSpPr>
        <p:spPr bwMode="auto">
          <a:xfrm>
            <a:off x="-234461" y="-196603"/>
            <a:ext cx="13129843" cy="9336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151855315"/>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CF0F63C-EC6A-44E9-9845-41C5B6235355}"/>
              </a:ext>
            </a:extLst>
          </p:cNvPr>
          <p:cNvSpPr>
            <a:spLocks noGrp="1"/>
          </p:cNvSpPr>
          <p:nvPr>
            <p:ph type="title"/>
          </p:nvPr>
        </p:nvSpPr>
        <p:spPr>
          <a:xfrm>
            <a:off x="457200" y="274638"/>
            <a:ext cx="8458200" cy="1143000"/>
          </a:xfrm>
        </p:spPr>
        <p:txBody>
          <a:bodyPr>
            <a:normAutofit fontScale="90000"/>
          </a:bodyPr>
          <a:lstStyle/>
          <a:p>
            <a:r>
              <a:rPr lang="en-US" b="1" dirty="0">
                <a:solidFill>
                  <a:srgbClr val="C00000"/>
                </a:solidFill>
                <a:effectLst>
                  <a:outerShdw blurRad="38100" dist="38100" dir="2700000" algn="tl">
                    <a:srgbClr val="000000">
                      <a:alpha val="43137"/>
                    </a:srgbClr>
                  </a:outerShdw>
                </a:effectLst>
              </a:rPr>
              <a:t>Supporting the Management Process</a:t>
            </a:r>
          </a:p>
        </p:txBody>
      </p:sp>
      <p:graphicFrame>
        <p:nvGraphicFramePr>
          <p:cNvPr id="4" name="Content Placeholder 3">
            <a:extLst>
              <a:ext uri="{FF2B5EF4-FFF2-40B4-BE49-F238E27FC236}">
                <a16:creationId xmlns:a16="http://schemas.microsoft.com/office/drawing/2014/main" xmlns="" id="{5A9F0E6C-B978-420D-97B4-7AF2A95E5259}"/>
              </a:ext>
            </a:extLst>
          </p:cNvPr>
          <p:cNvGraphicFramePr>
            <a:graphicFrameLocks noGrp="1"/>
          </p:cNvGraphicFramePr>
          <p:nvPr>
            <p:ph idx="1"/>
            <p:extLst>
              <p:ext uri="{D42A27DB-BD31-4B8C-83A1-F6EECF244321}">
                <p14:modId xmlns:p14="http://schemas.microsoft.com/office/powerpoint/2010/main" val="3068692917"/>
              </p:ext>
            </p:extLst>
          </p:nvPr>
        </p:nvGraphicFramePr>
        <p:xfrm>
          <a:off x="457200" y="1417638"/>
          <a:ext cx="8458201" cy="5165724"/>
        </p:xfrm>
        <a:graphic>
          <a:graphicData uri="http://schemas.openxmlformats.org/drawingml/2006/table">
            <a:tbl>
              <a:tblPr firstRow="1" firstCol="1" bandRow="1">
                <a:tableStyleId>{5C22544A-7EE6-4342-B048-85BDC9FD1C3A}</a:tableStyleId>
              </a:tblPr>
              <a:tblGrid>
                <a:gridCol w="4215189">
                  <a:extLst>
                    <a:ext uri="{9D8B030D-6E8A-4147-A177-3AD203B41FA5}">
                      <a16:colId xmlns:a16="http://schemas.microsoft.com/office/drawing/2014/main" xmlns="" val="509696458"/>
                    </a:ext>
                  </a:extLst>
                </a:gridCol>
                <a:gridCol w="1378013">
                  <a:extLst>
                    <a:ext uri="{9D8B030D-6E8A-4147-A177-3AD203B41FA5}">
                      <a16:colId xmlns:a16="http://schemas.microsoft.com/office/drawing/2014/main" xmlns="" val="2827693033"/>
                    </a:ext>
                  </a:extLst>
                </a:gridCol>
                <a:gridCol w="917387">
                  <a:extLst>
                    <a:ext uri="{9D8B030D-6E8A-4147-A177-3AD203B41FA5}">
                      <a16:colId xmlns:a16="http://schemas.microsoft.com/office/drawing/2014/main" xmlns="" val="413633706"/>
                    </a:ext>
                  </a:extLst>
                </a:gridCol>
                <a:gridCol w="1043363">
                  <a:extLst>
                    <a:ext uri="{9D8B030D-6E8A-4147-A177-3AD203B41FA5}">
                      <a16:colId xmlns:a16="http://schemas.microsoft.com/office/drawing/2014/main" xmlns="" val="3633528253"/>
                    </a:ext>
                  </a:extLst>
                </a:gridCol>
                <a:gridCol w="904249">
                  <a:extLst>
                    <a:ext uri="{9D8B030D-6E8A-4147-A177-3AD203B41FA5}">
                      <a16:colId xmlns:a16="http://schemas.microsoft.com/office/drawing/2014/main" xmlns="" val="829244934"/>
                    </a:ext>
                  </a:extLst>
                </a:gridCol>
              </a:tblGrid>
              <a:tr h="1291431">
                <a:tc>
                  <a:txBody>
                    <a:bodyPr/>
                    <a:lstStyle/>
                    <a:p>
                      <a:pPr marL="0" marR="0" algn="l">
                        <a:lnSpc>
                          <a:spcPct val="115000"/>
                        </a:lnSpc>
                        <a:spcBef>
                          <a:spcPts val="0"/>
                        </a:spcBef>
                        <a:spcAft>
                          <a:spcPts val="0"/>
                        </a:spcAft>
                      </a:pPr>
                      <a:r>
                        <a:rPr lang="en-US" sz="800">
                          <a:effectLst/>
                        </a:rPr>
                        <a:t>SUPPORTING THE MANAGEMENT PROCESS</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654" marR="58654" marT="0" marB="0"/>
                </a:tc>
                <a:tc>
                  <a:txBody>
                    <a:bodyPr/>
                    <a:lstStyle/>
                    <a:p>
                      <a:pPr marL="0" marR="0" algn="l">
                        <a:lnSpc>
                          <a:spcPct val="115000"/>
                        </a:lnSpc>
                        <a:spcBef>
                          <a:spcPts val="0"/>
                        </a:spcBef>
                        <a:spcAft>
                          <a:spcPts val="0"/>
                        </a:spcAft>
                      </a:pPr>
                      <a:r>
                        <a:rPr lang="en-US" sz="800">
                          <a:effectLst/>
                        </a:rPr>
                        <a:t>SUCCESSFULLY DONE</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654" marR="58654" marT="0" marB="0"/>
                </a:tc>
                <a:tc>
                  <a:txBody>
                    <a:bodyPr/>
                    <a:lstStyle/>
                    <a:p>
                      <a:pPr marL="0" marR="0" algn="l">
                        <a:lnSpc>
                          <a:spcPct val="115000"/>
                        </a:lnSpc>
                        <a:spcBef>
                          <a:spcPts val="0"/>
                        </a:spcBef>
                        <a:spcAft>
                          <a:spcPts val="0"/>
                        </a:spcAft>
                      </a:pPr>
                      <a:r>
                        <a:rPr lang="en-US" sz="800">
                          <a:effectLst/>
                        </a:rPr>
                        <a:t>FULLY INVOLVED</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654" marR="58654" marT="0" marB="0"/>
                </a:tc>
                <a:tc>
                  <a:txBody>
                    <a:bodyPr/>
                    <a:lstStyle/>
                    <a:p>
                      <a:pPr marL="0" marR="0" algn="l">
                        <a:lnSpc>
                          <a:spcPct val="115000"/>
                        </a:lnSpc>
                        <a:spcBef>
                          <a:spcPts val="0"/>
                        </a:spcBef>
                        <a:spcAft>
                          <a:spcPts val="0"/>
                        </a:spcAft>
                      </a:pPr>
                      <a:r>
                        <a:rPr lang="en-US" sz="800">
                          <a:effectLst/>
                        </a:rPr>
                        <a:t>BEGINNING STAGES</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654" marR="58654" marT="0" marB="0"/>
                </a:tc>
                <a:tc>
                  <a:txBody>
                    <a:bodyPr/>
                    <a:lstStyle/>
                    <a:p>
                      <a:pPr marL="0" marR="0" algn="l">
                        <a:lnSpc>
                          <a:spcPct val="115000"/>
                        </a:lnSpc>
                        <a:spcBef>
                          <a:spcPts val="0"/>
                        </a:spcBef>
                        <a:spcAft>
                          <a:spcPts val="0"/>
                        </a:spcAft>
                      </a:pPr>
                      <a:r>
                        <a:rPr lang="en-US" sz="800">
                          <a:effectLst/>
                        </a:rPr>
                        <a:t>NOT BEGUN</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654" marR="58654" marT="0" marB="0"/>
                </a:tc>
                <a:extLst>
                  <a:ext uri="{0D108BD9-81ED-4DB2-BD59-A6C34878D82A}">
                    <a16:rowId xmlns:a16="http://schemas.microsoft.com/office/drawing/2014/main" xmlns="" val="3251392222"/>
                  </a:ext>
                </a:extLst>
              </a:tr>
              <a:tr h="1291431">
                <a:tc>
                  <a:txBody>
                    <a:bodyPr/>
                    <a:lstStyle/>
                    <a:p>
                      <a:pPr marL="0" marR="0" algn="l">
                        <a:lnSpc>
                          <a:spcPct val="115000"/>
                        </a:lnSpc>
                        <a:spcBef>
                          <a:spcPts val="0"/>
                        </a:spcBef>
                        <a:spcAft>
                          <a:spcPts val="0"/>
                        </a:spcAft>
                      </a:pPr>
                      <a:r>
                        <a:rPr lang="en-US" sz="800">
                          <a:effectLst/>
                        </a:rPr>
                        <a:t>Our organization regularly identifies the training and awareness needs of our members and staff regarding gender equity</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654" marR="58654" marT="0" marB="0"/>
                </a:tc>
                <a:tc>
                  <a:txBody>
                    <a:bodyPr/>
                    <a:lstStyle/>
                    <a:p>
                      <a:pPr marL="0" marR="0" algn="l">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654" marR="58654" marT="0" marB="0"/>
                </a:tc>
                <a:tc>
                  <a:txBody>
                    <a:bodyPr/>
                    <a:lstStyle/>
                    <a:p>
                      <a:pPr marL="0" marR="0" algn="l">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654" marR="58654" marT="0" marB="0"/>
                </a:tc>
                <a:tc>
                  <a:txBody>
                    <a:bodyPr/>
                    <a:lstStyle/>
                    <a:p>
                      <a:pPr marL="0" marR="0" algn="l">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654" marR="58654" marT="0" marB="0"/>
                </a:tc>
                <a:tc>
                  <a:txBody>
                    <a:bodyPr/>
                    <a:lstStyle/>
                    <a:p>
                      <a:pPr marL="0" marR="0" algn="l">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654" marR="58654" marT="0" marB="0"/>
                </a:tc>
                <a:extLst>
                  <a:ext uri="{0D108BD9-81ED-4DB2-BD59-A6C34878D82A}">
                    <a16:rowId xmlns:a16="http://schemas.microsoft.com/office/drawing/2014/main" xmlns="" val="826384979"/>
                  </a:ext>
                </a:extLst>
              </a:tr>
              <a:tr h="1291431">
                <a:tc>
                  <a:txBody>
                    <a:bodyPr/>
                    <a:lstStyle/>
                    <a:p>
                      <a:pPr marL="0" marR="0" algn="l">
                        <a:lnSpc>
                          <a:spcPct val="115000"/>
                        </a:lnSpc>
                        <a:spcBef>
                          <a:spcPts val="0"/>
                        </a:spcBef>
                        <a:spcAft>
                          <a:spcPts val="0"/>
                        </a:spcAft>
                      </a:pPr>
                      <a:r>
                        <a:rPr lang="en-US" sz="800">
                          <a:effectLst/>
                        </a:rPr>
                        <a:t>Our organization delivers appropriate training programs on how to manage the implementation of gender equity</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654" marR="58654" marT="0" marB="0"/>
                </a:tc>
                <a:tc>
                  <a:txBody>
                    <a:bodyPr/>
                    <a:lstStyle/>
                    <a:p>
                      <a:pPr marL="0" marR="0" algn="l">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654" marR="58654" marT="0" marB="0"/>
                </a:tc>
                <a:tc>
                  <a:txBody>
                    <a:bodyPr/>
                    <a:lstStyle/>
                    <a:p>
                      <a:pPr marL="0" marR="0" algn="l">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654" marR="58654" marT="0" marB="0"/>
                </a:tc>
                <a:tc>
                  <a:txBody>
                    <a:bodyPr/>
                    <a:lstStyle/>
                    <a:p>
                      <a:pPr marL="0" marR="0" algn="l">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654" marR="58654" marT="0" marB="0"/>
                </a:tc>
                <a:tc>
                  <a:txBody>
                    <a:bodyPr/>
                    <a:lstStyle/>
                    <a:p>
                      <a:pPr marL="0" marR="0" algn="l">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654" marR="58654" marT="0" marB="0"/>
                </a:tc>
                <a:extLst>
                  <a:ext uri="{0D108BD9-81ED-4DB2-BD59-A6C34878D82A}">
                    <a16:rowId xmlns:a16="http://schemas.microsoft.com/office/drawing/2014/main" xmlns="" val="1693213168"/>
                  </a:ext>
                </a:extLst>
              </a:tr>
              <a:tr h="1291431">
                <a:tc>
                  <a:txBody>
                    <a:bodyPr/>
                    <a:lstStyle/>
                    <a:p>
                      <a:pPr marL="0" marR="0" algn="l">
                        <a:lnSpc>
                          <a:spcPct val="115000"/>
                        </a:lnSpc>
                        <a:spcBef>
                          <a:spcPts val="0"/>
                        </a:spcBef>
                        <a:spcAft>
                          <a:spcPts val="0"/>
                        </a:spcAft>
                      </a:pPr>
                      <a:r>
                        <a:rPr lang="en-US" sz="800">
                          <a:effectLst/>
                        </a:rPr>
                        <a:t>Our organization delivers appropriate awareness programs on gender equity</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654" marR="58654" marT="0" marB="0"/>
                </a:tc>
                <a:tc>
                  <a:txBody>
                    <a:bodyPr/>
                    <a:lstStyle/>
                    <a:p>
                      <a:pPr marL="0" marR="0" algn="l">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654" marR="58654" marT="0" marB="0"/>
                </a:tc>
                <a:tc>
                  <a:txBody>
                    <a:bodyPr/>
                    <a:lstStyle/>
                    <a:p>
                      <a:pPr marL="0" marR="0" algn="l">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654" marR="58654" marT="0" marB="0"/>
                </a:tc>
                <a:tc>
                  <a:txBody>
                    <a:bodyPr/>
                    <a:lstStyle/>
                    <a:p>
                      <a:pPr marL="0" marR="0" algn="l">
                        <a:lnSpc>
                          <a:spcPct val="115000"/>
                        </a:lnSpc>
                        <a:spcBef>
                          <a:spcPts val="0"/>
                        </a:spcBef>
                        <a:spcAft>
                          <a:spcPts val="0"/>
                        </a:spcAft>
                      </a:pPr>
                      <a:r>
                        <a:rPr lang="en-US" sz="800" dirty="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8654" marR="58654" marT="0" marB="0"/>
                </a:tc>
                <a:tc>
                  <a:txBody>
                    <a:bodyPr/>
                    <a:lstStyle/>
                    <a:p>
                      <a:pPr marL="0" marR="0" algn="l">
                        <a:lnSpc>
                          <a:spcPct val="115000"/>
                        </a:lnSpc>
                        <a:spcBef>
                          <a:spcPts val="0"/>
                        </a:spcBef>
                        <a:spcAft>
                          <a:spcPts val="0"/>
                        </a:spcAft>
                      </a:pPr>
                      <a:r>
                        <a:rPr lang="en-US" sz="800" dirty="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8654" marR="58654" marT="0" marB="0"/>
                </a:tc>
                <a:extLst>
                  <a:ext uri="{0D108BD9-81ED-4DB2-BD59-A6C34878D82A}">
                    <a16:rowId xmlns:a16="http://schemas.microsoft.com/office/drawing/2014/main" xmlns="" val="440483657"/>
                  </a:ext>
                </a:extLst>
              </a:tr>
            </a:tbl>
          </a:graphicData>
        </a:graphic>
      </p:graphicFrame>
    </p:spTree>
    <p:extLst>
      <p:ext uri="{BB962C8B-B14F-4D97-AF65-F5344CB8AC3E}">
        <p14:creationId xmlns:p14="http://schemas.microsoft.com/office/powerpoint/2010/main" val="1402757247"/>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8C59116-5FD1-4BA4-8AFD-6CA23547CCC5}"/>
              </a:ext>
            </a:extLst>
          </p:cNvPr>
          <p:cNvSpPr>
            <a:spLocks noGrp="1"/>
          </p:cNvSpPr>
          <p:nvPr>
            <p:ph type="title"/>
          </p:nvPr>
        </p:nvSpPr>
        <p:spPr>
          <a:xfrm>
            <a:off x="304800" y="160337"/>
            <a:ext cx="8686800" cy="601663"/>
          </a:xfrm>
        </p:spPr>
        <p:txBody>
          <a:bodyPr>
            <a:normAutofit/>
          </a:bodyPr>
          <a:lstStyle/>
          <a:p>
            <a:r>
              <a:rPr lang="en-US" sz="2800" b="1" dirty="0">
                <a:solidFill>
                  <a:srgbClr val="C00000"/>
                </a:solidFill>
                <a:effectLst>
                  <a:outerShdw blurRad="38100" dist="38100" dir="2700000" algn="tl">
                    <a:srgbClr val="000000">
                      <a:alpha val="43137"/>
                    </a:srgbClr>
                  </a:outerShdw>
                </a:effectLst>
              </a:rPr>
              <a:t>Monitoring and Controlling Management Process</a:t>
            </a:r>
          </a:p>
        </p:txBody>
      </p:sp>
      <p:graphicFrame>
        <p:nvGraphicFramePr>
          <p:cNvPr id="4" name="Content Placeholder 3">
            <a:extLst>
              <a:ext uri="{FF2B5EF4-FFF2-40B4-BE49-F238E27FC236}">
                <a16:creationId xmlns:a16="http://schemas.microsoft.com/office/drawing/2014/main" xmlns="" id="{178FDCA6-D803-42DE-94C7-15BE077FF44A}"/>
              </a:ext>
            </a:extLst>
          </p:cNvPr>
          <p:cNvGraphicFramePr>
            <a:graphicFrameLocks noGrp="1"/>
          </p:cNvGraphicFramePr>
          <p:nvPr>
            <p:ph idx="1"/>
            <p:extLst>
              <p:ext uri="{D42A27DB-BD31-4B8C-83A1-F6EECF244321}">
                <p14:modId xmlns:p14="http://schemas.microsoft.com/office/powerpoint/2010/main" val="1609520972"/>
              </p:ext>
            </p:extLst>
          </p:nvPr>
        </p:nvGraphicFramePr>
        <p:xfrm>
          <a:off x="304800" y="762000"/>
          <a:ext cx="8686800" cy="5791199"/>
        </p:xfrm>
        <a:graphic>
          <a:graphicData uri="http://schemas.openxmlformats.org/drawingml/2006/table">
            <a:tbl>
              <a:tblPr firstRow="1" firstCol="1" bandRow="1">
                <a:tableStyleId>{5C22544A-7EE6-4342-B048-85BDC9FD1C3A}</a:tableStyleId>
              </a:tblPr>
              <a:tblGrid>
                <a:gridCol w="4343401">
                  <a:extLst>
                    <a:ext uri="{9D8B030D-6E8A-4147-A177-3AD203B41FA5}">
                      <a16:colId xmlns:a16="http://schemas.microsoft.com/office/drawing/2014/main" xmlns="" val="867657892"/>
                    </a:ext>
                  </a:extLst>
                </a:gridCol>
                <a:gridCol w="1410616">
                  <a:extLst>
                    <a:ext uri="{9D8B030D-6E8A-4147-A177-3AD203B41FA5}">
                      <a16:colId xmlns:a16="http://schemas.microsoft.com/office/drawing/2014/main" xmlns="" val="1071325748"/>
                    </a:ext>
                  </a:extLst>
                </a:gridCol>
                <a:gridCol w="939092">
                  <a:extLst>
                    <a:ext uri="{9D8B030D-6E8A-4147-A177-3AD203B41FA5}">
                      <a16:colId xmlns:a16="http://schemas.microsoft.com/office/drawing/2014/main" xmlns="" val="3579878402"/>
                    </a:ext>
                  </a:extLst>
                </a:gridCol>
                <a:gridCol w="1068049">
                  <a:extLst>
                    <a:ext uri="{9D8B030D-6E8A-4147-A177-3AD203B41FA5}">
                      <a16:colId xmlns:a16="http://schemas.microsoft.com/office/drawing/2014/main" xmlns="" val="4271432892"/>
                    </a:ext>
                  </a:extLst>
                </a:gridCol>
                <a:gridCol w="925642">
                  <a:extLst>
                    <a:ext uri="{9D8B030D-6E8A-4147-A177-3AD203B41FA5}">
                      <a16:colId xmlns:a16="http://schemas.microsoft.com/office/drawing/2014/main" xmlns="" val="2989935713"/>
                    </a:ext>
                  </a:extLst>
                </a:gridCol>
              </a:tblGrid>
              <a:tr h="462739">
                <a:tc>
                  <a:txBody>
                    <a:bodyPr/>
                    <a:lstStyle/>
                    <a:p>
                      <a:pPr marL="0" marR="0" algn="l">
                        <a:lnSpc>
                          <a:spcPct val="115000"/>
                        </a:lnSpc>
                        <a:spcBef>
                          <a:spcPts val="0"/>
                        </a:spcBef>
                        <a:spcAft>
                          <a:spcPts val="0"/>
                        </a:spcAft>
                      </a:pPr>
                      <a:r>
                        <a:rPr lang="en-US" sz="800">
                          <a:effectLst/>
                        </a:rPr>
                        <a:t>MONITORING AND CONTROLLING THE MANAGEMENT PROCESS</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462" marR="58462" marT="0" marB="0"/>
                </a:tc>
                <a:tc>
                  <a:txBody>
                    <a:bodyPr/>
                    <a:lstStyle/>
                    <a:p>
                      <a:pPr marL="0" marR="0" algn="l">
                        <a:lnSpc>
                          <a:spcPct val="115000"/>
                        </a:lnSpc>
                        <a:spcBef>
                          <a:spcPts val="0"/>
                        </a:spcBef>
                        <a:spcAft>
                          <a:spcPts val="0"/>
                        </a:spcAft>
                      </a:pPr>
                      <a:r>
                        <a:rPr lang="en-US" sz="800">
                          <a:effectLst/>
                        </a:rPr>
                        <a:t>SUCCESSFULLY DONE</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462" marR="58462" marT="0" marB="0"/>
                </a:tc>
                <a:tc>
                  <a:txBody>
                    <a:bodyPr/>
                    <a:lstStyle/>
                    <a:p>
                      <a:pPr marL="0" marR="0" algn="l">
                        <a:lnSpc>
                          <a:spcPct val="115000"/>
                        </a:lnSpc>
                        <a:spcBef>
                          <a:spcPts val="0"/>
                        </a:spcBef>
                        <a:spcAft>
                          <a:spcPts val="0"/>
                        </a:spcAft>
                      </a:pPr>
                      <a:r>
                        <a:rPr lang="en-US" sz="800">
                          <a:effectLst/>
                        </a:rPr>
                        <a:t>FULLY INVOLVED</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462" marR="58462" marT="0" marB="0"/>
                </a:tc>
                <a:tc>
                  <a:txBody>
                    <a:bodyPr/>
                    <a:lstStyle/>
                    <a:p>
                      <a:pPr marL="0" marR="0" algn="l">
                        <a:lnSpc>
                          <a:spcPct val="115000"/>
                        </a:lnSpc>
                        <a:spcBef>
                          <a:spcPts val="0"/>
                        </a:spcBef>
                        <a:spcAft>
                          <a:spcPts val="0"/>
                        </a:spcAft>
                      </a:pPr>
                      <a:r>
                        <a:rPr lang="en-US" sz="800">
                          <a:effectLst/>
                        </a:rPr>
                        <a:t>BEGINNING STAGES</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462" marR="58462" marT="0" marB="0"/>
                </a:tc>
                <a:tc>
                  <a:txBody>
                    <a:bodyPr/>
                    <a:lstStyle/>
                    <a:p>
                      <a:pPr marL="0" marR="0" algn="l">
                        <a:lnSpc>
                          <a:spcPct val="115000"/>
                        </a:lnSpc>
                        <a:spcBef>
                          <a:spcPts val="0"/>
                        </a:spcBef>
                        <a:spcAft>
                          <a:spcPts val="0"/>
                        </a:spcAft>
                      </a:pPr>
                      <a:r>
                        <a:rPr lang="en-US" sz="800">
                          <a:effectLst/>
                        </a:rPr>
                        <a:t>NOT BEGUN</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462" marR="58462" marT="0" marB="0"/>
                </a:tc>
                <a:extLst>
                  <a:ext uri="{0D108BD9-81ED-4DB2-BD59-A6C34878D82A}">
                    <a16:rowId xmlns:a16="http://schemas.microsoft.com/office/drawing/2014/main" xmlns="" val="1397680043"/>
                  </a:ext>
                </a:extLst>
              </a:tr>
              <a:tr h="462739">
                <a:tc>
                  <a:txBody>
                    <a:bodyPr/>
                    <a:lstStyle/>
                    <a:p>
                      <a:pPr marL="0" marR="0" algn="l">
                        <a:lnSpc>
                          <a:spcPct val="115000"/>
                        </a:lnSpc>
                        <a:spcBef>
                          <a:spcPts val="0"/>
                        </a:spcBef>
                        <a:spcAft>
                          <a:spcPts val="0"/>
                        </a:spcAft>
                      </a:pPr>
                      <a:r>
                        <a:rPr lang="en-US" sz="800">
                          <a:effectLst/>
                        </a:rPr>
                        <a:t>Top management of our organization regularly mentions the importance of gender mainstreaming in campaigns</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462" marR="58462" marT="0" marB="0"/>
                </a:tc>
                <a:tc>
                  <a:txBody>
                    <a:bodyPr/>
                    <a:lstStyle/>
                    <a:p>
                      <a:pPr marL="0" marR="0" algn="l">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462" marR="58462" marT="0" marB="0"/>
                </a:tc>
                <a:tc>
                  <a:txBody>
                    <a:bodyPr/>
                    <a:lstStyle/>
                    <a:p>
                      <a:pPr marL="0" marR="0" algn="l">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462" marR="58462" marT="0" marB="0"/>
                </a:tc>
                <a:tc>
                  <a:txBody>
                    <a:bodyPr/>
                    <a:lstStyle/>
                    <a:p>
                      <a:pPr marL="0" marR="0" algn="l">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462" marR="58462" marT="0" marB="0"/>
                </a:tc>
                <a:tc>
                  <a:txBody>
                    <a:bodyPr/>
                    <a:lstStyle/>
                    <a:p>
                      <a:pPr marL="0" marR="0" algn="l">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462" marR="58462" marT="0" marB="0"/>
                </a:tc>
                <a:extLst>
                  <a:ext uri="{0D108BD9-81ED-4DB2-BD59-A6C34878D82A}">
                    <a16:rowId xmlns:a16="http://schemas.microsoft.com/office/drawing/2014/main" xmlns="" val="2058525929"/>
                  </a:ext>
                </a:extLst>
              </a:tr>
              <a:tr h="462739">
                <a:tc>
                  <a:txBody>
                    <a:bodyPr/>
                    <a:lstStyle/>
                    <a:p>
                      <a:pPr marL="0" marR="0" algn="l">
                        <a:lnSpc>
                          <a:spcPct val="115000"/>
                        </a:lnSpc>
                        <a:spcBef>
                          <a:spcPts val="0"/>
                        </a:spcBef>
                        <a:spcAft>
                          <a:spcPts val="0"/>
                        </a:spcAft>
                      </a:pPr>
                      <a:r>
                        <a:rPr lang="en-US" sz="800" dirty="0">
                          <a:effectLst/>
                        </a:rPr>
                        <a:t>Our organization has baseline information on the status of gender mainstreaming since 1994</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8462" marR="58462" marT="0" marB="0"/>
                </a:tc>
                <a:tc>
                  <a:txBody>
                    <a:bodyPr/>
                    <a:lstStyle/>
                    <a:p>
                      <a:pPr marL="0" marR="0" algn="l">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462" marR="58462" marT="0" marB="0"/>
                </a:tc>
                <a:tc>
                  <a:txBody>
                    <a:bodyPr/>
                    <a:lstStyle/>
                    <a:p>
                      <a:pPr marL="0" marR="0" algn="l">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462" marR="58462" marT="0" marB="0"/>
                </a:tc>
                <a:tc>
                  <a:txBody>
                    <a:bodyPr/>
                    <a:lstStyle/>
                    <a:p>
                      <a:pPr marL="0" marR="0" algn="l">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462" marR="58462" marT="0" marB="0"/>
                </a:tc>
                <a:tc>
                  <a:txBody>
                    <a:bodyPr/>
                    <a:lstStyle/>
                    <a:p>
                      <a:pPr marL="0" marR="0" algn="l">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462" marR="58462" marT="0" marB="0"/>
                </a:tc>
                <a:extLst>
                  <a:ext uri="{0D108BD9-81ED-4DB2-BD59-A6C34878D82A}">
                    <a16:rowId xmlns:a16="http://schemas.microsoft.com/office/drawing/2014/main" xmlns="" val="414444527"/>
                  </a:ext>
                </a:extLst>
              </a:tr>
              <a:tr h="462739">
                <a:tc>
                  <a:txBody>
                    <a:bodyPr/>
                    <a:lstStyle/>
                    <a:p>
                      <a:pPr marL="0" marR="0" algn="l">
                        <a:lnSpc>
                          <a:spcPct val="115000"/>
                        </a:lnSpc>
                        <a:spcBef>
                          <a:spcPts val="0"/>
                        </a:spcBef>
                        <a:spcAft>
                          <a:spcPts val="0"/>
                        </a:spcAft>
                      </a:pPr>
                      <a:r>
                        <a:rPr lang="en-US" sz="800">
                          <a:effectLst/>
                        </a:rPr>
                        <a:t>Our organization has valid information on the progress of gender mainstreaming since 1994</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462" marR="58462" marT="0" marB="0"/>
                </a:tc>
                <a:tc>
                  <a:txBody>
                    <a:bodyPr/>
                    <a:lstStyle/>
                    <a:p>
                      <a:pPr marL="0" marR="0" algn="l">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462" marR="58462" marT="0" marB="0"/>
                </a:tc>
                <a:tc>
                  <a:txBody>
                    <a:bodyPr/>
                    <a:lstStyle/>
                    <a:p>
                      <a:pPr marL="0" marR="0" algn="l">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462" marR="58462" marT="0" marB="0"/>
                </a:tc>
                <a:tc>
                  <a:txBody>
                    <a:bodyPr/>
                    <a:lstStyle/>
                    <a:p>
                      <a:pPr marL="0" marR="0" algn="l">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462" marR="58462" marT="0" marB="0"/>
                </a:tc>
                <a:tc>
                  <a:txBody>
                    <a:bodyPr/>
                    <a:lstStyle/>
                    <a:p>
                      <a:pPr marL="0" marR="0" algn="l">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462" marR="58462" marT="0" marB="0"/>
                </a:tc>
                <a:extLst>
                  <a:ext uri="{0D108BD9-81ED-4DB2-BD59-A6C34878D82A}">
                    <a16:rowId xmlns:a16="http://schemas.microsoft.com/office/drawing/2014/main" xmlns="" val="2880098215"/>
                  </a:ext>
                </a:extLst>
              </a:tr>
              <a:tr h="462739">
                <a:tc>
                  <a:txBody>
                    <a:bodyPr/>
                    <a:lstStyle/>
                    <a:p>
                      <a:pPr marL="0" marR="0" algn="l">
                        <a:lnSpc>
                          <a:spcPct val="115000"/>
                        </a:lnSpc>
                        <a:spcBef>
                          <a:spcPts val="0"/>
                        </a:spcBef>
                        <a:spcAft>
                          <a:spcPts val="0"/>
                        </a:spcAft>
                      </a:pPr>
                      <a:r>
                        <a:rPr lang="en-US" sz="800">
                          <a:effectLst/>
                        </a:rPr>
                        <a:t>Our organization can provide reliable qualitative management process information on gender equity</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462" marR="58462" marT="0" marB="0"/>
                </a:tc>
                <a:tc>
                  <a:txBody>
                    <a:bodyPr/>
                    <a:lstStyle/>
                    <a:p>
                      <a:pPr marL="0" marR="0" algn="l">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462" marR="58462" marT="0" marB="0"/>
                </a:tc>
                <a:tc>
                  <a:txBody>
                    <a:bodyPr/>
                    <a:lstStyle/>
                    <a:p>
                      <a:pPr marL="0" marR="0" algn="l">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462" marR="58462" marT="0" marB="0"/>
                </a:tc>
                <a:tc>
                  <a:txBody>
                    <a:bodyPr/>
                    <a:lstStyle/>
                    <a:p>
                      <a:pPr marL="0" marR="0" algn="l">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462" marR="58462" marT="0" marB="0"/>
                </a:tc>
                <a:tc>
                  <a:txBody>
                    <a:bodyPr/>
                    <a:lstStyle/>
                    <a:p>
                      <a:pPr marL="0" marR="0" algn="l">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462" marR="58462" marT="0" marB="0"/>
                </a:tc>
                <a:extLst>
                  <a:ext uri="{0D108BD9-81ED-4DB2-BD59-A6C34878D82A}">
                    <a16:rowId xmlns:a16="http://schemas.microsoft.com/office/drawing/2014/main" xmlns="" val="3935196757"/>
                  </a:ext>
                </a:extLst>
              </a:tr>
              <a:tr h="462739">
                <a:tc>
                  <a:txBody>
                    <a:bodyPr/>
                    <a:lstStyle/>
                    <a:p>
                      <a:pPr marL="0" marR="0" algn="l">
                        <a:lnSpc>
                          <a:spcPct val="115000"/>
                        </a:lnSpc>
                        <a:spcBef>
                          <a:spcPts val="0"/>
                        </a:spcBef>
                        <a:spcAft>
                          <a:spcPts val="0"/>
                        </a:spcAft>
                      </a:pPr>
                      <a:r>
                        <a:rPr lang="en-US" sz="800">
                          <a:effectLst/>
                        </a:rPr>
                        <a:t>Our organization monitors the management process of gender equity</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462" marR="58462" marT="0" marB="0"/>
                </a:tc>
                <a:tc>
                  <a:txBody>
                    <a:bodyPr/>
                    <a:lstStyle/>
                    <a:p>
                      <a:pPr marL="0" marR="0" algn="l">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462" marR="58462" marT="0" marB="0"/>
                </a:tc>
                <a:tc>
                  <a:txBody>
                    <a:bodyPr/>
                    <a:lstStyle/>
                    <a:p>
                      <a:pPr marL="0" marR="0" algn="l">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462" marR="58462" marT="0" marB="0"/>
                </a:tc>
                <a:tc>
                  <a:txBody>
                    <a:bodyPr/>
                    <a:lstStyle/>
                    <a:p>
                      <a:pPr marL="0" marR="0" algn="l">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462" marR="58462" marT="0" marB="0"/>
                </a:tc>
                <a:tc>
                  <a:txBody>
                    <a:bodyPr/>
                    <a:lstStyle/>
                    <a:p>
                      <a:pPr marL="0" marR="0" algn="l">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462" marR="58462" marT="0" marB="0"/>
                </a:tc>
                <a:extLst>
                  <a:ext uri="{0D108BD9-81ED-4DB2-BD59-A6C34878D82A}">
                    <a16:rowId xmlns:a16="http://schemas.microsoft.com/office/drawing/2014/main" xmlns="" val="1284905179"/>
                  </a:ext>
                </a:extLst>
              </a:tr>
              <a:tr h="462739">
                <a:tc>
                  <a:txBody>
                    <a:bodyPr/>
                    <a:lstStyle/>
                    <a:p>
                      <a:pPr marL="0" marR="0" algn="l">
                        <a:lnSpc>
                          <a:spcPct val="115000"/>
                        </a:lnSpc>
                        <a:spcBef>
                          <a:spcPts val="0"/>
                        </a:spcBef>
                        <a:spcAft>
                          <a:spcPts val="0"/>
                        </a:spcAft>
                      </a:pPr>
                      <a:r>
                        <a:rPr lang="en-US" sz="800">
                          <a:effectLst/>
                        </a:rPr>
                        <a:t>Our organization only monitors the quantitative outputs of gender equity</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462" marR="58462" marT="0" marB="0"/>
                </a:tc>
                <a:tc>
                  <a:txBody>
                    <a:bodyPr/>
                    <a:lstStyle/>
                    <a:p>
                      <a:pPr marL="0" marR="0" algn="l">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462" marR="58462" marT="0" marB="0"/>
                </a:tc>
                <a:tc>
                  <a:txBody>
                    <a:bodyPr/>
                    <a:lstStyle/>
                    <a:p>
                      <a:pPr marL="0" marR="0" algn="l">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462" marR="58462" marT="0" marB="0"/>
                </a:tc>
                <a:tc>
                  <a:txBody>
                    <a:bodyPr/>
                    <a:lstStyle/>
                    <a:p>
                      <a:pPr marL="0" marR="0" algn="l">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462" marR="58462" marT="0" marB="0"/>
                </a:tc>
                <a:tc>
                  <a:txBody>
                    <a:bodyPr/>
                    <a:lstStyle/>
                    <a:p>
                      <a:pPr marL="0" marR="0" algn="l">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462" marR="58462" marT="0" marB="0"/>
                </a:tc>
                <a:extLst>
                  <a:ext uri="{0D108BD9-81ED-4DB2-BD59-A6C34878D82A}">
                    <a16:rowId xmlns:a16="http://schemas.microsoft.com/office/drawing/2014/main" xmlns="" val="1277098565"/>
                  </a:ext>
                </a:extLst>
              </a:tr>
              <a:tr h="462739">
                <a:tc>
                  <a:txBody>
                    <a:bodyPr/>
                    <a:lstStyle/>
                    <a:p>
                      <a:pPr marL="0" marR="0" algn="l">
                        <a:lnSpc>
                          <a:spcPct val="115000"/>
                        </a:lnSpc>
                        <a:spcBef>
                          <a:spcPts val="0"/>
                        </a:spcBef>
                        <a:spcAft>
                          <a:spcPts val="0"/>
                        </a:spcAft>
                      </a:pPr>
                      <a:r>
                        <a:rPr lang="en-US" sz="800">
                          <a:effectLst/>
                        </a:rPr>
                        <a:t>Our organization defines acceptable levels of competency for staff involved in the implementation management of gender equity</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462" marR="58462" marT="0" marB="0"/>
                </a:tc>
                <a:tc>
                  <a:txBody>
                    <a:bodyPr/>
                    <a:lstStyle/>
                    <a:p>
                      <a:pPr marL="0" marR="0" algn="l">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462" marR="58462" marT="0" marB="0"/>
                </a:tc>
                <a:tc>
                  <a:txBody>
                    <a:bodyPr/>
                    <a:lstStyle/>
                    <a:p>
                      <a:pPr marL="0" marR="0" algn="l">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462" marR="58462" marT="0" marB="0"/>
                </a:tc>
                <a:tc>
                  <a:txBody>
                    <a:bodyPr/>
                    <a:lstStyle/>
                    <a:p>
                      <a:pPr marL="0" marR="0" algn="l">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462" marR="58462" marT="0" marB="0"/>
                </a:tc>
                <a:tc>
                  <a:txBody>
                    <a:bodyPr/>
                    <a:lstStyle/>
                    <a:p>
                      <a:pPr marL="0" marR="0" algn="l">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462" marR="58462" marT="0" marB="0"/>
                </a:tc>
                <a:extLst>
                  <a:ext uri="{0D108BD9-81ED-4DB2-BD59-A6C34878D82A}">
                    <a16:rowId xmlns:a16="http://schemas.microsoft.com/office/drawing/2014/main" xmlns="" val="2086532930"/>
                  </a:ext>
                </a:extLst>
              </a:tr>
              <a:tr h="462739">
                <a:tc>
                  <a:txBody>
                    <a:bodyPr/>
                    <a:lstStyle/>
                    <a:p>
                      <a:pPr marL="0" marR="0" algn="l">
                        <a:lnSpc>
                          <a:spcPct val="115000"/>
                        </a:lnSpc>
                        <a:spcBef>
                          <a:spcPts val="0"/>
                        </a:spcBef>
                        <a:spcAft>
                          <a:spcPts val="0"/>
                        </a:spcAft>
                      </a:pPr>
                      <a:r>
                        <a:rPr lang="en-US" sz="800">
                          <a:effectLst/>
                        </a:rPr>
                        <a:t>Our organization evaluates the effectiveness of training/education programs related to the management of gender equity</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462" marR="58462" marT="0" marB="0"/>
                </a:tc>
                <a:tc>
                  <a:txBody>
                    <a:bodyPr/>
                    <a:lstStyle/>
                    <a:p>
                      <a:pPr marL="0" marR="0" algn="l">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462" marR="58462" marT="0" marB="0"/>
                </a:tc>
                <a:tc>
                  <a:txBody>
                    <a:bodyPr/>
                    <a:lstStyle/>
                    <a:p>
                      <a:pPr marL="0" marR="0" algn="l">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462" marR="58462" marT="0" marB="0"/>
                </a:tc>
                <a:tc>
                  <a:txBody>
                    <a:bodyPr/>
                    <a:lstStyle/>
                    <a:p>
                      <a:pPr marL="0" marR="0" algn="l">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462" marR="58462" marT="0" marB="0"/>
                </a:tc>
                <a:tc>
                  <a:txBody>
                    <a:bodyPr/>
                    <a:lstStyle/>
                    <a:p>
                      <a:pPr marL="0" marR="0" algn="l">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462" marR="58462" marT="0" marB="0"/>
                </a:tc>
                <a:extLst>
                  <a:ext uri="{0D108BD9-81ED-4DB2-BD59-A6C34878D82A}">
                    <a16:rowId xmlns:a16="http://schemas.microsoft.com/office/drawing/2014/main" xmlns="" val="3554797579"/>
                  </a:ext>
                </a:extLst>
              </a:tr>
              <a:tr h="462739">
                <a:tc>
                  <a:txBody>
                    <a:bodyPr/>
                    <a:lstStyle/>
                    <a:p>
                      <a:pPr marL="0" marR="0" algn="l">
                        <a:lnSpc>
                          <a:spcPct val="115000"/>
                        </a:lnSpc>
                        <a:spcBef>
                          <a:spcPts val="0"/>
                        </a:spcBef>
                        <a:spcAft>
                          <a:spcPts val="0"/>
                        </a:spcAft>
                      </a:pPr>
                      <a:r>
                        <a:rPr lang="en-US" sz="800">
                          <a:effectLst/>
                        </a:rPr>
                        <a:t>Our organization creates methods to evaluate the impact of gender equity</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462" marR="58462" marT="0" marB="0"/>
                </a:tc>
                <a:tc>
                  <a:txBody>
                    <a:bodyPr/>
                    <a:lstStyle/>
                    <a:p>
                      <a:pPr marL="0" marR="0" algn="l">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462" marR="58462" marT="0" marB="0"/>
                </a:tc>
                <a:tc>
                  <a:txBody>
                    <a:bodyPr/>
                    <a:lstStyle/>
                    <a:p>
                      <a:pPr marL="0" marR="0" algn="l">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462" marR="58462" marT="0" marB="0"/>
                </a:tc>
                <a:tc>
                  <a:txBody>
                    <a:bodyPr/>
                    <a:lstStyle/>
                    <a:p>
                      <a:pPr marL="0" marR="0" algn="l">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462" marR="58462" marT="0" marB="0"/>
                </a:tc>
                <a:tc>
                  <a:txBody>
                    <a:bodyPr/>
                    <a:lstStyle/>
                    <a:p>
                      <a:pPr marL="0" marR="0" algn="l">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462" marR="58462" marT="0" marB="0"/>
                </a:tc>
                <a:extLst>
                  <a:ext uri="{0D108BD9-81ED-4DB2-BD59-A6C34878D82A}">
                    <a16:rowId xmlns:a16="http://schemas.microsoft.com/office/drawing/2014/main" xmlns="" val="3128106429"/>
                  </a:ext>
                </a:extLst>
              </a:tr>
              <a:tr h="462739">
                <a:tc>
                  <a:txBody>
                    <a:bodyPr/>
                    <a:lstStyle/>
                    <a:p>
                      <a:pPr marL="0" marR="0" algn="l">
                        <a:lnSpc>
                          <a:spcPct val="115000"/>
                        </a:lnSpc>
                        <a:spcBef>
                          <a:spcPts val="0"/>
                        </a:spcBef>
                        <a:spcAft>
                          <a:spcPts val="0"/>
                        </a:spcAft>
                      </a:pPr>
                      <a:r>
                        <a:rPr lang="en-US" sz="800">
                          <a:effectLst/>
                        </a:rPr>
                        <a:t>Records on the effectiveness of gender mainstreaming programs, projects and initiatives are accessible to the public</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462" marR="58462" marT="0" marB="0"/>
                </a:tc>
                <a:tc>
                  <a:txBody>
                    <a:bodyPr/>
                    <a:lstStyle/>
                    <a:p>
                      <a:pPr marL="0" marR="0" algn="l">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462" marR="58462" marT="0" marB="0"/>
                </a:tc>
                <a:tc>
                  <a:txBody>
                    <a:bodyPr/>
                    <a:lstStyle/>
                    <a:p>
                      <a:pPr marL="0" marR="0" algn="l">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462" marR="58462" marT="0" marB="0"/>
                </a:tc>
                <a:tc>
                  <a:txBody>
                    <a:bodyPr/>
                    <a:lstStyle/>
                    <a:p>
                      <a:pPr marL="0" marR="0" algn="l">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462" marR="58462" marT="0" marB="0"/>
                </a:tc>
                <a:tc>
                  <a:txBody>
                    <a:bodyPr/>
                    <a:lstStyle/>
                    <a:p>
                      <a:pPr marL="0" marR="0" algn="l">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462" marR="58462" marT="0" marB="0"/>
                </a:tc>
                <a:extLst>
                  <a:ext uri="{0D108BD9-81ED-4DB2-BD59-A6C34878D82A}">
                    <a16:rowId xmlns:a16="http://schemas.microsoft.com/office/drawing/2014/main" xmlns="" val="363277912"/>
                  </a:ext>
                </a:extLst>
              </a:tr>
              <a:tr h="701070">
                <a:tc>
                  <a:txBody>
                    <a:bodyPr/>
                    <a:lstStyle/>
                    <a:p>
                      <a:pPr marL="0" marR="0" algn="l">
                        <a:lnSpc>
                          <a:spcPct val="115000"/>
                        </a:lnSpc>
                        <a:spcBef>
                          <a:spcPts val="0"/>
                        </a:spcBef>
                        <a:spcAft>
                          <a:spcPts val="0"/>
                        </a:spcAft>
                      </a:pPr>
                      <a:r>
                        <a:rPr lang="en-US" sz="800">
                          <a:effectLst/>
                        </a:rPr>
                        <a:t>Records on the effectiveness of gender equity programs, projects and initiatives are only accessible to members or staff of our organization</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462" marR="58462" marT="0" marB="0"/>
                </a:tc>
                <a:tc>
                  <a:txBody>
                    <a:bodyPr/>
                    <a:lstStyle/>
                    <a:p>
                      <a:pPr marL="0" marR="0" algn="l">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462" marR="58462" marT="0" marB="0"/>
                </a:tc>
                <a:tc>
                  <a:txBody>
                    <a:bodyPr/>
                    <a:lstStyle/>
                    <a:p>
                      <a:pPr marL="0" marR="0" algn="l">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462" marR="58462" marT="0" marB="0"/>
                </a:tc>
                <a:tc>
                  <a:txBody>
                    <a:bodyPr/>
                    <a:lstStyle/>
                    <a:p>
                      <a:pPr marL="0" marR="0" algn="l">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462" marR="58462" marT="0" marB="0"/>
                </a:tc>
                <a:tc>
                  <a:txBody>
                    <a:bodyPr/>
                    <a:lstStyle/>
                    <a:p>
                      <a:pPr marL="0" marR="0" algn="l">
                        <a:lnSpc>
                          <a:spcPct val="115000"/>
                        </a:lnSpc>
                        <a:spcBef>
                          <a:spcPts val="0"/>
                        </a:spcBef>
                        <a:spcAft>
                          <a:spcPts val="0"/>
                        </a:spcAft>
                      </a:pPr>
                      <a:r>
                        <a:rPr lang="en-US" sz="800" dirty="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8462" marR="58462" marT="0" marB="0"/>
                </a:tc>
                <a:extLst>
                  <a:ext uri="{0D108BD9-81ED-4DB2-BD59-A6C34878D82A}">
                    <a16:rowId xmlns:a16="http://schemas.microsoft.com/office/drawing/2014/main" xmlns="" val="2190755593"/>
                  </a:ext>
                </a:extLst>
              </a:tr>
            </a:tbl>
          </a:graphicData>
        </a:graphic>
      </p:graphicFrame>
    </p:spTree>
    <p:extLst>
      <p:ext uri="{BB962C8B-B14F-4D97-AF65-F5344CB8AC3E}">
        <p14:creationId xmlns:p14="http://schemas.microsoft.com/office/powerpoint/2010/main" val="3427911468"/>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A67A436-30D3-4D2A-A25B-232F94B7753E}"/>
              </a:ext>
            </a:extLst>
          </p:cNvPr>
          <p:cNvSpPr>
            <a:spLocks noGrp="1"/>
          </p:cNvSpPr>
          <p:nvPr>
            <p:ph type="title"/>
          </p:nvPr>
        </p:nvSpPr>
        <p:spPr>
          <a:xfrm>
            <a:off x="152400" y="274638"/>
            <a:ext cx="8839200" cy="1143000"/>
          </a:xfrm>
        </p:spPr>
        <p:txBody>
          <a:bodyPr>
            <a:normAutofit/>
          </a:bodyPr>
          <a:lstStyle/>
          <a:p>
            <a:r>
              <a:rPr lang="en-US" b="1" dirty="0">
                <a:solidFill>
                  <a:srgbClr val="C00000"/>
                </a:solidFill>
                <a:effectLst>
                  <a:outerShdw blurRad="38100" dist="38100" dir="2700000" algn="tl">
                    <a:srgbClr val="000000">
                      <a:alpha val="43137"/>
                    </a:srgbClr>
                  </a:outerShdw>
                </a:effectLst>
              </a:rPr>
              <a:t>Improving the Management Process</a:t>
            </a:r>
          </a:p>
        </p:txBody>
      </p:sp>
      <p:graphicFrame>
        <p:nvGraphicFramePr>
          <p:cNvPr id="4" name="Content Placeholder 3">
            <a:extLst>
              <a:ext uri="{FF2B5EF4-FFF2-40B4-BE49-F238E27FC236}">
                <a16:creationId xmlns:a16="http://schemas.microsoft.com/office/drawing/2014/main" xmlns="" id="{006CA299-99BD-46A3-8EB0-E3EEB654EE5E}"/>
              </a:ext>
            </a:extLst>
          </p:cNvPr>
          <p:cNvGraphicFramePr>
            <a:graphicFrameLocks noGrp="1"/>
          </p:cNvGraphicFramePr>
          <p:nvPr>
            <p:ph idx="1"/>
            <p:extLst>
              <p:ext uri="{D42A27DB-BD31-4B8C-83A1-F6EECF244321}">
                <p14:modId xmlns:p14="http://schemas.microsoft.com/office/powerpoint/2010/main" val="3181746200"/>
              </p:ext>
            </p:extLst>
          </p:nvPr>
        </p:nvGraphicFramePr>
        <p:xfrm>
          <a:off x="304800" y="1676400"/>
          <a:ext cx="8686800" cy="4906962"/>
        </p:xfrm>
        <a:graphic>
          <a:graphicData uri="http://schemas.openxmlformats.org/drawingml/2006/table">
            <a:tbl>
              <a:tblPr firstRow="1" firstCol="1" bandRow="1">
                <a:tableStyleId>{5C22544A-7EE6-4342-B048-85BDC9FD1C3A}</a:tableStyleId>
              </a:tblPr>
              <a:tblGrid>
                <a:gridCol w="4343401">
                  <a:extLst>
                    <a:ext uri="{9D8B030D-6E8A-4147-A177-3AD203B41FA5}">
                      <a16:colId xmlns:a16="http://schemas.microsoft.com/office/drawing/2014/main" xmlns="" val="199548647"/>
                    </a:ext>
                  </a:extLst>
                </a:gridCol>
                <a:gridCol w="1424066">
                  <a:extLst>
                    <a:ext uri="{9D8B030D-6E8A-4147-A177-3AD203B41FA5}">
                      <a16:colId xmlns:a16="http://schemas.microsoft.com/office/drawing/2014/main" xmlns="" val="542150439"/>
                    </a:ext>
                  </a:extLst>
                </a:gridCol>
                <a:gridCol w="991307">
                  <a:extLst>
                    <a:ext uri="{9D8B030D-6E8A-4147-A177-3AD203B41FA5}">
                      <a16:colId xmlns:a16="http://schemas.microsoft.com/office/drawing/2014/main" xmlns="" val="3181513783"/>
                    </a:ext>
                  </a:extLst>
                </a:gridCol>
                <a:gridCol w="1002384">
                  <a:extLst>
                    <a:ext uri="{9D8B030D-6E8A-4147-A177-3AD203B41FA5}">
                      <a16:colId xmlns:a16="http://schemas.microsoft.com/office/drawing/2014/main" xmlns="" val="3221955527"/>
                    </a:ext>
                  </a:extLst>
                </a:gridCol>
                <a:gridCol w="925642">
                  <a:extLst>
                    <a:ext uri="{9D8B030D-6E8A-4147-A177-3AD203B41FA5}">
                      <a16:colId xmlns:a16="http://schemas.microsoft.com/office/drawing/2014/main" xmlns="" val="2647501024"/>
                    </a:ext>
                  </a:extLst>
                </a:gridCol>
              </a:tblGrid>
              <a:tr h="1395951">
                <a:tc>
                  <a:txBody>
                    <a:bodyPr/>
                    <a:lstStyle/>
                    <a:p>
                      <a:pPr marL="0" marR="0" algn="l">
                        <a:lnSpc>
                          <a:spcPct val="115000"/>
                        </a:lnSpc>
                        <a:spcBef>
                          <a:spcPts val="0"/>
                        </a:spcBef>
                        <a:spcAft>
                          <a:spcPts val="0"/>
                        </a:spcAft>
                      </a:pPr>
                      <a:r>
                        <a:rPr lang="en-US" sz="900">
                          <a:effectLst/>
                        </a:rPr>
                        <a:t>IMPROVING THE MANAGEMENT PROCESS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15000"/>
                        </a:lnSpc>
                        <a:spcBef>
                          <a:spcPts val="0"/>
                        </a:spcBef>
                        <a:spcAft>
                          <a:spcPts val="0"/>
                        </a:spcAft>
                      </a:pPr>
                      <a:r>
                        <a:rPr lang="en-US" sz="900">
                          <a:effectLst/>
                        </a:rPr>
                        <a:t>SUCCESSFULLY DONE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15000"/>
                        </a:lnSpc>
                        <a:spcBef>
                          <a:spcPts val="0"/>
                        </a:spcBef>
                        <a:spcAft>
                          <a:spcPts val="0"/>
                        </a:spcAft>
                      </a:pPr>
                      <a:r>
                        <a:rPr lang="en-US" sz="900">
                          <a:effectLst/>
                        </a:rPr>
                        <a:t>FULLY INVOLVED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15000"/>
                        </a:lnSpc>
                        <a:spcBef>
                          <a:spcPts val="0"/>
                        </a:spcBef>
                        <a:spcAft>
                          <a:spcPts val="0"/>
                        </a:spcAft>
                      </a:pPr>
                      <a:r>
                        <a:rPr lang="en-US" sz="900">
                          <a:effectLst/>
                        </a:rPr>
                        <a:t>BEGINNING STAGES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15000"/>
                        </a:lnSpc>
                        <a:spcBef>
                          <a:spcPts val="0"/>
                        </a:spcBef>
                        <a:spcAft>
                          <a:spcPts val="0"/>
                        </a:spcAft>
                      </a:pPr>
                      <a:r>
                        <a:rPr lang="en-US" sz="900">
                          <a:effectLst/>
                        </a:rPr>
                        <a:t>NOT BEGUN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570604518"/>
                  </a:ext>
                </a:extLst>
              </a:tr>
              <a:tr h="1395951">
                <a:tc>
                  <a:txBody>
                    <a:bodyPr/>
                    <a:lstStyle/>
                    <a:p>
                      <a:pPr marL="0" marR="0" algn="l">
                        <a:lnSpc>
                          <a:spcPct val="115000"/>
                        </a:lnSpc>
                        <a:spcBef>
                          <a:spcPts val="0"/>
                        </a:spcBef>
                        <a:spcAft>
                          <a:spcPts val="0"/>
                        </a:spcAft>
                      </a:pPr>
                      <a:r>
                        <a:rPr lang="en-US" sz="900">
                          <a:effectLst/>
                        </a:rPr>
                        <a:t>Our organization has a management process improvement strategy regarding the implementation of gender equity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15000"/>
                        </a:lnSpc>
                        <a:spcBef>
                          <a:spcPts val="0"/>
                        </a:spcBef>
                        <a:spcAft>
                          <a:spcPts val="0"/>
                        </a:spcAft>
                      </a:pPr>
                      <a:r>
                        <a:rPr lang="en-US" sz="9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15000"/>
                        </a:lnSpc>
                        <a:spcBef>
                          <a:spcPts val="0"/>
                        </a:spcBef>
                        <a:spcAft>
                          <a:spcPts val="0"/>
                        </a:spcAft>
                      </a:pPr>
                      <a:r>
                        <a:rPr lang="en-US" sz="9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15000"/>
                        </a:lnSpc>
                        <a:spcBef>
                          <a:spcPts val="0"/>
                        </a:spcBef>
                        <a:spcAft>
                          <a:spcPts val="0"/>
                        </a:spcAft>
                      </a:pPr>
                      <a:r>
                        <a:rPr lang="en-US" sz="9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15000"/>
                        </a:lnSpc>
                        <a:spcBef>
                          <a:spcPts val="0"/>
                        </a:spcBef>
                        <a:spcAft>
                          <a:spcPts val="0"/>
                        </a:spcAft>
                      </a:pPr>
                      <a:r>
                        <a:rPr lang="en-US" sz="9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138243434"/>
                  </a:ext>
                </a:extLst>
              </a:tr>
              <a:tr h="2115060">
                <a:tc>
                  <a:txBody>
                    <a:bodyPr/>
                    <a:lstStyle/>
                    <a:p>
                      <a:pPr marL="0" marR="0" algn="l">
                        <a:lnSpc>
                          <a:spcPct val="115000"/>
                        </a:lnSpc>
                        <a:spcBef>
                          <a:spcPts val="0"/>
                        </a:spcBef>
                        <a:spcAft>
                          <a:spcPts val="0"/>
                        </a:spcAft>
                      </a:pPr>
                      <a:r>
                        <a:rPr lang="en-US" sz="900">
                          <a:effectLst/>
                        </a:rPr>
                        <a:t>Our organization takes corrective actions whenever the feedback on our management processes fail to achieve planned results regarding gender equity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15000"/>
                        </a:lnSpc>
                        <a:spcBef>
                          <a:spcPts val="0"/>
                        </a:spcBef>
                        <a:spcAft>
                          <a:spcPts val="0"/>
                        </a:spcAft>
                      </a:pPr>
                      <a:r>
                        <a:rPr lang="en-US" sz="9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15000"/>
                        </a:lnSpc>
                        <a:spcBef>
                          <a:spcPts val="0"/>
                        </a:spcBef>
                        <a:spcAft>
                          <a:spcPts val="0"/>
                        </a:spcAft>
                      </a:pPr>
                      <a:r>
                        <a:rPr lang="en-US" sz="9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15000"/>
                        </a:lnSpc>
                        <a:spcBef>
                          <a:spcPts val="0"/>
                        </a:spcBef>
                        <a:spcAft>
                          <a:spcPts val="0"/>
                        </a:spcAft>
                      </a:pPr>
                      <a:r>
                        <a:rPr lang="en-US" sz="9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15000"/>
                        </a:lnSpc>
                        <a:spcBef>
                          <a:spcPts val="0"/>
                        </a:spcBef>
                        <a:spcAft>
                          <a:spcPts val="0"/>
                        </a:spcAft>
                      </a:pPr>
                      <a:r>
                        <a:rPr lang="en-US" sz="9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994244373"/>
                  </a:ext>
                </a:extLst>
              </a:tr>
            </a:tbl>
          </a:graphicData>
        </a:graphic>
      </p:graphicFrame>
    </p:spTree>
    <p:extLst>
      <p:ext uri="{BB962C8B-B14F-4D97-AF65-F5344CB8AC3E}">
        <p14:creationId xmlns:p14="http://schemas.microsoft.com/office/powerpoint/2010/main" val="1154397000"/>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B5C8890F-F69D-4184-806C-F91CA3F10561}"/>
              </a:ext>
            </a:extLst>
          </p:cNvPr>
          <p:cNvSpPr>
            <a:spLocks noGrp="1"/>
          </p:cNvSpPr>
          <p:nvPr>
            <p:ph type="title"/>
          </p:nvPr>
        </p:nvSpPr>
        <p:spPr>
          <a:xfrm>
            <a:off x="457200" y="274638"/>
            <a:ext cx="8382000" cy="457199"/>
          </a:xfrm>
        </p:spPr>
        <p:txBody>
          <a:bodyPr>
            <a:normAutofit fontScale="90000"/>
          </a:bodyPr>
          <a:lstStyle/>
          <a:p>
            <a:r>
              <a:rPr lang="en-US" b="1" dirty="0">
                <a:solidFill>
                  <a:srgbClr val="C00000"/>
                </a:solidFill>
                <a:effectLst>
                  <a:outerShdw blurRad="38100" dist="38100" dir="2700000" algn="tl">
                    <a:srgbClr val="000000">
                      <a:alpha val="43137"/>
                    </a:srgbClr>
                  </a:outerShdw>
                </a:effectLst>
              </a:rPr>
              <a:t>Advantages</a:t>
            </a:r>
            <a:r>
              <a:rPr lang="en-US" dirty="0"/>
              <a:t> </a:t>
            </a:r>
          </a:p>
        </p:txBody>
      </p:sp>
      <p:sp>
        <p:nvSpPr>
          <p:cNvPr id="5" name="Content Placeholder 4">
            <a:extLst>
              <a:ext uri="{FF2B5EF4-FFF2-40B4-BE49-F238E27FC236}">
                <a16:creationId xmlns:a16="http://schemas.microsoft.com/office/drawing/2014/main" xmlns="" id="{34BB3934-5260-4E4C-B7E4-99375B3F1DFE}"/>
              </a:ext>
            </a:extLst>
          </p:cNvPr>
          <p:cNvSpPr>
            <a:spLocks noGrp="1"/>
          </p:cNvSpPr>
          <p:nvPr>
            <p:ph idx="1"/>
          </p:nvPr>
        </p:nvSpPr>
        <p:spPr>
          <a:xfrm>
            <a:off x="228600" y="914400"/>
            <a:ext cx="7086600" cy="5211763"/>
          </a:xfrm>
        </p:spPr>
        <p:txBody>
          <a:bodyPr>
            <a:normAutofit fontScale="77500" lnSpcReduction="20000"/>
          </a:bodyPr>
          <a:lstStyle/>
          <a:p>
            <a:r>
              <a:rPr lang="en-US" b="1" dirty="0">
                <a:solidFill>
                  <a:schemeClr val="tx1"/>
                </a:solidFill>
              </a:rPr>
              <a:t>Since this tool has been developed, piloted, and research-tested, its validity and reliability have been established;</a:t>
            </a:r>
          </a:p>
          <a:p>
            <a:r>
              <a:rPr lang="en-US" b="1" dirty="0">
                <a:solidFill>
                  <a:schemeClr val="tx1"/>
                </a:solidFill>
              </a:rPr>
              <a:t>Provides documentation and measurement of status of the organization relative to initiative;</a:t>
            </a:r>
          </a:p>
          <a:p>
            <a:r>
              <a:rPr lang="en-US" b="1" dirty="0">
                <a:solidFill>
                  <a:srgbClr val="C00000"/>
                </a:solidFill>
              </a:rPr>
              <a:t>Regardless of who is in job roles, work toward goals of program, project or initiative are intact; </a:t>
            </a:r>
          </a:p>
          <a:p>
            <a:r>
              <a:rPr lang="en-US" b="1" dirty="0">
                <a:solidFill>
                  <a:schemeClr val="tx1"/>
                </a:solidFill>
              </a:rPr>
              <a:t>Assists in determining what has been done, what is presently being done, and what is needed to be done to accomplish initiative; and</a:t>
            </a:r>
          </a:p>
          <a:p>
            <a:r>
              <a:rPr lang="en-US" b="1" dirty="0">
                <a:solidFill>
                  <a:srgbClr val="C00000"/>
                </a:solidFill>
              </a:rPr>
              <a:t>Structure of organization may change to include assessment and evaluation of programs, projects, and initiatives, making it easier to apply for external funding.</a:t>
            </a:r>
          </a:p>
          <a:p>
            <a:endParaRPr lang="en-US" dirty="0">
              <a:solidFill>
                <a:schemeClr val="tx1"/>
              </a:solidFill>
            </a:endParaRPr>
          </a:p>
          <a:p>
            <a:endParaRPr lang="en-US" dirty="0"/>
          </a:p>
        </p:txBody>
      </p:sp>
    </p:spTree>
    <p:extLst>
      <p:ext uri="{BB962C8B-B14F-4D97-AF65-F5344CB8AC3E}">
        <p14:creationId xmlns:p14="http://schemas.microsoft.com/office/powerpoint/2010/main" val="4232271808"/>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A70CE21-FEC8-4C74-904E-C8CF68D94507}"/>
              </a:ext>
            </a:extLst>
          </p:cNvPr>
          <p:cNvSpPr>
            <a:spLocks noGrp="1"/>
          </p:cNvSpPr>
          <p:nvPr>
            <p:ph type="title"/>
          </p:nvPr>
        </p:nvSpPr>
        <p:spPr>
          <a:xfrm>
            <a:off x="457200" y="152400"/>
            <a:ext cx="8305800" cy="533400"/>
          </a:xfrm>
        </p:spPr>
        <p:txBody>
          <a:bodyPr>
            <a:normAutofit fontScale="90000"/>
          </a:bodyPr>
          <a:lstStyle/>
          <a:p>
            <a:r>
              <a:rPr lang="en-US" b="1" dirty="0">
                <a:solidFill>
                  <a:srgbClr val="C00000"/>
                </a:solidFill>
                <a:effectLst>
                  <a:outerShdw blurRad="38100" dist="38100" dir="2700000" algn="tl">
                    <a:srgbClr val="000000">
                      <a:alpha val="43137"/>
                    </a:srgbClr>
                  </a:outerShdw>
                </a:effectLst>
              </a:rPr>
              <a:t>Selected Resources</a:t>
            </a:r>
          </a:p>
        </p:txBody>
      </p:sp>
      <p:sp>
        <p:nvSpPr>
          <p:cNvPr id="3" name="Content Placeholder 2">
            <a:extLst>
              <a:ext uri="{FF2B5EF4-FFF2-40B4-BE49-F238E27FC236}">
                <a16:creationId xmlns:a16="http://schemas.microsoft.com/office/drawing/2014/main" xmlns="" id="{6EF5D1E3-E4B9-477F-B9CE-EB6F4AA838E9}"/>
              </a:ext>
            </a:extLst>
          </p:cNvPr>
          <p:cNvSpPr>
            <a:spLocks noGrp="1"/>
          </p:cNvSpPr>
          <p:nvPr>
            <p:ph idx="1"/>
          </p:nvPr>
        </p:nvSpPr>
        <p:spPr>
          <a:xfrm>
            <a:off x="0" y="685800"/>
            <a:ext cx="8991600" cy="5897562"/>
          </a:xfrm>
        </p:spPr>
        <p:txBody>
          <a:bodyPr>
            <a:normAutofit/>
          </a:bodyPr>
          <a:lstStyle/>
          <a:p>
            <a:pPr marL="0" indent="0">
              <a:buNone/>
            </a:pPr>
            <a:endParaRPr lang="en-US" sz="2400" b="1" dirty="0">
              <a:solidFill>
                <a:srgbClr val="C00000"/>
              </a:solidFill>
            </a:endParaRPr>
          </a:p>
          <a:p>
            <a:r>
              <a:rPr lang="en-US" sz="2400" b="1" dirty="0">
                <a:solidFill>
                  <a:srgbClr val="C00000"/>
                </a:solidFill>
              </a:rPr>
              <a:t>Kluka, D., </a:t>
            </a:r>
            <a:r>
              <a:rPr lang="en-US" sz="2400" b="1" dirty="0" err="1">
                <a:solidFill>
                  <a:srgbClr val="C00000"/>
                </a:solidFill>
              </a:rPr>
              <a:t>Goslin</a:t>
            </a:r>
            <a:r>
              <a:rPr lang="en-US" sz="2400" b="1" dirty="0">
                <a:solidFill>
                  <a:srgbClr val="C00000"/>
                </a:solidFill>
              </a:rPr>
              <a:t>, A., &amp; Steyn, B. (2012). The Brighton Declaration on Women in Sport: An audit of process quality management. </a:t>
            </a:r>
            <a:r>
              <a:rPr lang="en-US" sz="2400" b="1" i="1" dirty="0">
                <a:solidFill>
                  <a:srgbClr val="C00000"/>
                </a:solidFill>
              </a:rPr>
              <a:t>International Journal of Sport Management. </a:t>
            </a:r>
            <a:r>
              <a:rPr lang="en-US" sz="2400" b="1" dirty="0">
                <a:solidFill>
                  <a:srgbClr val="C00000"/>
                </a:solidFill>
              </a:rPr>
              <a:t> </a:t>
            </a:r>
          </a:p>
          <a:p>
            <a:endParaRPr lang="en-US" sz="2400" b="1" dirty="0">
              <a:solidFill>
                <a:srgbClr val="C00000"/>
              </a:solidFill>
            </a:endParaRPr>
          </a:p>
          <a:p>
            <a:r>
              <a:rPr lang="en-US" sz="2400" b="1" dirty="0">
                <a:solidFill>
                  <a:schemeClr val="tx1"/>
                </a:solidFill>
              </a:rPr>
              <a:t>Kluka, D. (2008). Women and sport. In </a:t>
            </a:r>
            <a:r>
              <a:rPr lang="en-US" sz="2400" b="1" i="1" dirty="0">
                <a:solidFill>
                  <a:schemeClr val="tx1"/>
                </a:solidFill>
              </a:rPr>
              <a:t>Directory of Sport</a:t>
            </a:r>
            <a:r>
              <a:rPr lang="en-US" sz="2400" b="1" dirty="0">
                <a:solidFill>
                  <a:schemeClr val="tx1"/>
                </a:solidFill>
              </a:rPr>
              <a:t>. Berlin: ICSSPE.</a:t>
            </a:r>
          </a:p>
          <a:p>
            <a:endParaRPr lang="en-US" sz="2400" b="1" dirty="0">
              <a:solidFill>
                <a:schemeClr val="tx1"/>
              </a:solidFill>
            </a:endParaRPr>
          </a:p>
          <a:p>
            <a:r>
              <a:rPr lang="en-US" sz="2400" b="1" dirty="0">
                <a:solidFill>
                  <a:srgbClr val="C00000"/>
                </a:solidFill>
              </a:rPr>
              <a:t>Kluka, D., Melling, C., &amp; </a:t>
            </a:r>
            <a:r>
              <a:rPr lang="en-US" sz="2400" b="1" dirty="0" err="1">
                <a:solidFill>
                  <a:srgbClr val="C00000"/>
                </a:solidFill>
              </a:rPr>
              <a:t>Scoretz</a:t>
            </a:r>
            <a:r>
              <a:rPr lang="en-US" sz="2400" b="1" dirty="0">
                <a:solidFill>
                  <a:srgbClr val="C00000"/>
                </a:solidFill>
              </a:rPr>
              <a:t>, D. (2000). </a:t>
            </a:r>
            <a:r>
              <a:rPr lang="en-US" sz="2400" b="1" i="1" dirty="0">
                <a:solidFill>
                  <a:srgbClr val="C00000"/>
                </a:solidFill>
              </a:rPr>
              <a:t>Women, Sport and Physical Activity: Sharing Good Practice </a:t>
            </a:r>
            <a:r>
              <a:rPr lang="en-US" sz="2400" b="1" dirty="0">
                <a:solidFill>
                  <a:srgbClr val="C00000"/>
                </a:solidFill>
              </a:rPr>
              <a:t>(report). Berlin: ICSSPE.</a:t>
            </a:r>
          </a:p>
          <a:p>
            <a:endParaRPr lang="en-US" sz="2400" dirty="0"/>
          </a:p>
          <a:p>
            <a:endParaRPr lang="en-US" sz="2400" dirty="0"/>
          </a:p>
          <a:p>
            <a:endParaRPr lang="en-US" dirty="0"/>
          </a:p>
        </p:txBody>
      </p:sp>
    </p:spTree>
    <p:extLst>
      <p:ext uri="{BB962C8B-B14F-4D97-AF65-F5344CB8AC3E}">
        <p14:creationId xmlns:p14="http://schemas.microsoft.com/office/powerpoint/2010/main" val="3065201623"/>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a:solidFill>
                  <a:srgbClr val="C00000"/>
                </a:solidFill>
                <a:effectLst>
                  <a:outerShdw blurRad="38100" dist="38100" dir="2700000" algn="tl">
                    <a:srgbClr val="000000">
                      <a:alpha val="43137"/>
                    </a:srgbClr>
                  </a:outerShdw>
                </a:effectLst>
              </a:rPr>
              <a:t>Introduction</a:t>
            </a:r>
          </a:p>
        </p:txBody>
      </p:sp>
      <p:sp>
        <p:nvSpPr>
          <p:cNvPr id="3" name="Content Placeholder 2"/>
          <p:cNvSpPr>
            <a:spLocks noGrp="1"/>
          </p:cNvSpPr>
          <p:nvPr>
            <p:ph idx="1"/>
          </p:nvPr>
        </p:nvSpPr>
        <p:spPr>
          <a:xfrm>
            <a:off x="0" y="1189038"/>
            <a:ext cx="9125919" cy="5668962"/>
          </a:xfrm>
        </p:spPr>
        <p:txBody>
          <a:bodyPr>
            <a:normAutofit/>
          </a:bodyPr>
          <a:lstStyle/>
          <a:p>
            <a:pPr marL="0" indent="0">
              <a:buNone/>
            </a:pPr>
            <a:r>
              <a:rPr lang="en-US" sz="2800" b="1" dirty="0">
                <a:solidFill>
                  <a:schemeClr val="tx1"/>
                </a:solidFill>
              </a:rPr>
              <a:t>Status of women in society has been at center of conversations for decades;</a:t>
            </a:r>
          </a:p>
          <a:p>
            <a:pPr marL="0" indent="0">
              <a:buNone/>
            </a:pPr>
            <a:r>
              <a:rPr lang="en-US" sz="2800" b="1" dirty="0">
                <a:solidFill>
                  <a:srgbClr val="C00000"/>
                </a:solidFill>
              </a:rPr>
              <a:t>Concepts of women’s empowerment, gender mainstreaming, gender equality, and gender equity identified as key drivers for promoting women’s quality of life (Malhotra, Schuler, &amp; </a:t>
            </a:r>
            <a:r>
              <a:rPr lang="en-US" sz="2800" b="1" dirty="0" err="1">
                <a:solidFill>
                  <a:srgbClr val="C00000"/>
                </a:solidFill>
              </a:rPr>
              <a:t>Boender</a:t>
            </a:r>
            <a:r>
              <a:rPr lang="en-US" sz="2800" b="1" dirty="0">
                <a:solidFill>
                  <a:srgbClr val="C00000"/>
                </a:solidFill>
              </a:rPr>
              <a:t>, 2002);</a:t>
            </a:r>
          </a:p>
          <a:p>
            <a:pPr marL="0" indent="0">
              <a:buNone/>
            </a:pPr>
            <a:r>
              <a:rPr lang="en-US" sz="2800" b="1" dirty="0">
                <a:solidFill>
                  <a:schemeClr val="tx1"/>
                </a:solidFill>
              </a:rPr>
              <a:t>Parallel to initiatives in sectors of society, involvement in physical activity and sport and creating genuine access and opportunities for girls and women have become widely shared goal on agendas of gender quality/equity.</a:t>
            </a:r>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D85AA3F-6AF7-4444-89B5-8686ACBED769}"/>
              </a:ext>
            </a:extLst>
          </p:cNvPr>
          <p:cNvSpPr>
            <a:spLocks noGrp="1"/>
          </p:cNvSpPr>
          <p:nvPr>
            <p:ph type="title"/>
          </p:nvPr>
        </p:nvSpPr>
        <p:spPr>
          <a:xfrm>
            <a:off x="457200" y="274638"/>
            <a:ext cx="8229600" cy="1143000"/>
          </a:xfrm>
        </p:spPr>
        <p:txBody>
          <a:bodyPr/>
          <a:lstStyle/>
          <a:p>
            <a:r>
              <a:rPr lang="en-US" b="1" dirty="0">
                <a:solidFill>
                  <a:srgbClr val="C00000"/>
                </a:solidFill>
                <a:effectLst>
                  <a:outerShdw blurRad="38100" dist="38100" dir="2700000" algn="tl">
                    <a:srgbClr val="000000">
                      <a:alpha val="43137"/>
                    </a:srgbClr>
                  </a:outerShdw>
                </a:effectLst>
              </a:rPr>
              <a:t>Brighton Declaration 1994</a:t>
            </a:r>
          </a:p>
        </p:txBody>
      </p:sp>
      <p:sp>
        <p:nvSpPr>
          <p:cNvPr id="3" name="Content Placeholder 2">
            <a:extLst>
              <a:ext uri="{FF2B5EF4-FFF2-40B4-BE49-F238E27FC236}">
                <a16:creationId xmlns:a16="http://schemas.microsoft.com/office/drawing/2014/main" xmlns="" id="{F34459E2-353C-4456-A8FE-1D7B6E33C9D9}"/>
              </a:ext>
            </a:extLst>
          </p:cNvPr>
          <p:cNvSpPr>
            <a:spLocks noGrp="1"/>
          </p:cNvSpPr>
          <p:nvPr>
            <p:ph idx="1"/>
          </p:nvPr>
        </p:nvSpPr>
        <p:spPr>
          <a:xfrm>
            <a:off x="0" y="1066800"/>
            <a:ext cx="8839200" cy="5791200"/>
          </a:xfrm>
        </p:spPr>
        <p:txBody>
          <a:bodyPr>
            <a:normAutofit fontScale="92500" lnSpcReduction="10000"/>
          </a:bodyPr>
          <a:lstStyle/>
          <a:p>
            <a:pPr marL="0" indent="0">
              <a:buNone/>
            </a:pPr>
            <a:r>
              <a:rPr lang="en-US" b="1" dirty="0">
                <a:solidFill>
                  <a:schemeClr val="tx1"/>
                </a:solidFill>
              </a:rPr>
              <a:t>Aims</a:t>
            </a:r>
          </a:p>
          <a:p>
            <a:pPr lvl="1"/>
            <a:r>
              <a:rPr lang="en-US" b="1" dirty="0">
                <a:solidFill>
                  <a:schemeClr val="tx1"/>
                </a:solidFill>
              </a:rPr>
              <a:t>Opportunity to participate in sport in safe and supportive environments which preserve the rights, dignity and respect of the individual;</a:t>
            </a:r>
          </a:p>
          <a:p>
            <a:pPr lvl="1"/>
            <a:r>
              <a:rPr lang="en-US" b="1" dirty="0">
                <a:solidFill>
                  <a:schemeClr val="tx1"/>
                </a:solidFill>
              </a:rPr>
              <a:t>Increase involvement of women at all levels of sport and in all functions and roles;</a:t>
            </a:r>
          </a:p>
          <a:p>
            <a:pPr lvl="1"/>
            <a:r>
              <a:rPr lang="en-US" b="1" dirty="0">
                <a:solidFill>
                  <a:schemeClr val="tx1"/>
                </a:solidFill>
              </a:rPr>
              <a:t>Ensure that knowledge, experiences and values of women contribute to the development of sport;</a:t>
            </a:r>
          </a:p>
          <a:p>
            <a:pPr lvl="1"/>
            <a:r>
              <a:rPr lang="en-US" b="1" dirty="0">
                <a:solidFill>
                  <a:schemeClr val="tx1"/>
                </a:solidFill>
              </a:rPr>
              <a:t>Promote recognition of women’s involvement in sport as contributions to public life, community development and in building healthy nations;</a:t>
            </a:r>
          </a:p>
          <a:p>
            <a:pPr lvl="1"/>
            <a:r>
              <a:rPr lang="en-US" b="1" dirty="0">
                <a:solidFill>
                  <a:schemeClr val="tx1"/>
                </a:solidFill>
              </a:rPr>
              <a:t>Promote recognition by women of intrinsic value of sport and its contribution to personal development and health lifestyles.</a:t>
            </a:r>
          </a:p>
        </p:txBody>
      </p:sp>
    </p:spTree>
    <p:extLst>
      <p:ext uri="{BB962C8B-B14F-4D97-AF65-F5344CB8AC3E}">
        <p14:creationId xmlns:p14="http://schemas.microsoft.com/office/powerpoint/2010/main" val="3621201580"/>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4D866FC-34CE-42E4-877A-CB72283816AD}"/>
              </a:ext>
            </a:extLst>
          </p:cNvPr>
          <p:cNvSpPr>
            <a:spLocks noGrp="1"/>
          </p:cNvSpPr>
          <p:nvPr>
            <p:ph type="title"/>
          </p:nvPr>
        </p:nvSpPr>
        <p:spPr>
          <a:xfrm>
            <a:off x="457200" y="274638"/>
            <a:ext cx="8534400" cy="1143000"/>
          </a:xfrm>
        </p:spPr>
        <p:txBody>
          <a:bodyPr>
            <a:normAutofit/>
          </a:bodyPr>
          <a:lstStyle/>
          <a:p>
            <a:r>
              <a:rPr lang="en-US" b="1" dirty="0">
                <a:solidFill>
                  <a:srgbClr val="C00000"/>
                </a:solidFill>
                <a:effectLst>
                  <a:outerShdw blurRad="38100" dist="38100" dir="2700000" algn="tl">
                    <a:srgbClr val="000000">
                      <a:alpha val="43137"/>
                    </a:srgbClr>
                  </a:outerShdw>
                </a:effectLst>
              </a:rPr>
              <a:t>Principles of Brighton Declaration</a:t>
            </a:r>
          </a:p>
        </p:txBody>
      </p:sp>
      <p:sp>
        <p:nvSpPr>
          <p:cNvPr id="3" name="Content Placeholder 2">
            <a:extLst>
              <a:ext uri="{FF2B5EF4-FFF2-40B4-BE49-F238E27FC236}">
                <a16:creationId xmlns:a16="http://schemas.microsoft.com/office/drawing/2014/main" xmlns="" id="{BDB7F830-4066-4869-9793-B69EFD4A6715}"/>
              </a:ext>
            </a:extLst>
          </p:cNvPr>
          <p:cNvSpPr>
            <a:spLocks noGrp="1"/>
          </p:cNvSpPr>
          <p:nvPr>
            <p:ph idx="1"/>
          </p:nvPr>
        </p:nvSpPr>
        <p:spPr>
          <a:xfrm>
            <a:off x="538566" y="1219200"/>
            <a:ext cx="8458200" cy="5105400"/>
          </a:xfrm>
        </p:spPr>
        <p:txBody>
          <a:bodyPr>
            <a:normAutofit fontScale="92500" lnSpcReduction="10000"/>
          </a:bodyPr>
          <a:lstStyle/>
          <a:p>
            <a:pPr marL="514350" indent="-514350">
              <a:buFont typeface="+mj-lt"/>
              <a:buAutoNum type="arabicPeriod"/>
            </a:pPr>
            <a:r>
              <a:rPr lang="en-US" b="1" dirty="0">
                <a:solidFill>
                  <a:schemeClr val="tx1"/>
                </a:solidFill>
                <a:effectLst>
                  <a:outerShdw blurRad="38100" dist="38100" dir="2700000" algn="tl">
                    <a:srgbClr val="000000">
                      <a:alpha val="43137"/>
                    </a:srgbClr>
                  </a:outerShdw>
                </a:effectLst>
              </a:rPr>
              <a:t>Equity and equality in society and sport</a:t>
            </a:r>
          </a:p>
          <a:p>
            <a:pPr marL="514350" indent="-514350">
              <a:buFont typeface="+mj-lt"/>
              <a:buAutoNum type="arabicPeriod"/>
            </a:pPr>
            <a:r>
              <a:rPr lang="en-US" b="1" dirty="0">
                <a:solidFill>
                  <a:schemeClr val="tx1"/>
                </a:solidFill>
                <a:effectLst>
                  <a:outerShdw blurRad="38100" dist="38100" dir="2700000" algn="tl">
                    <a:srgbClr val="000000">
                      <a:alpha val="43137"/>
                    </a:srgbClr>
                  </a:outerShdw>
                </a:effectLst>
              </a:rPr>
              <a:t>Facilities</a:t>
            </a:r>
          </a:p>
          <a:p>
            <a:pPr marL="514350" indent="-514350">
              <a:buFont typeface="+mj-lt"/>
              <a:buAutoNum type="arabicPeriod"/>
            </a:pPr>
            <a:r>
              <a:rPr lang="en-US" b="1" dirty="0">
                <a:solidFill>
                  <a:schemeClr val="tx1"/>
                </a:solidFill>
                <a:effectLst>
                  <a:outerShdw blurRad="38100" dist="38100" dir="2700000" algn="tl">
                    <a:srgbClr val="000000">
                      <a:alpha val="43137"/>
                    </a:srgbClr>
                  </a:outerShdw>
                </a:effectLst>
              </a:rPr>
              <a:t>School and junior sport</a:t>
            </a:r>
          </a:p>
          <a:p>
            <a:pPr marL="514350" indent="-514350">
              <a:buFont typeface="+mj-lt"/>
              <a:buAutoNum type="arabicPeriod"/>
            </a:pPr>
            <a:r>
              <a:rPr lang="en-US" b="1" dirty="0">
                <a:solidFill>
                  <a:schemeClr val="tx1"/>
                </a:solidFill>
                <a:effectLst>
                  <a:outerShdw blurRad="38100" dist="38100" dir="2700000" algn="tl">
                    <a:srgbClr val="000000">
                      <a:alpha val="43137"/>
                    </a:srgbClr>
                  </a:outerShdw>
                </a:effectLst>
              </a:rPr>
              <a:t>Developing participation</a:t>
            </a:r>
          </a:p>
          <a:p>
            <a:pPr marL="514350" indent="-514350">
              <a:buFont typeface="+mj-lt"/>
              <a:buAutoNum type="arabicPeriod"/>
            </a:pPr>
            <a:r>
              <a:rPr lang="en-US" b="1" dirty="0">
                <a:solidFill>
                  <a:schemeClr val="tx1"/>
                </a:solidFill>
                <a:effectLst>
                  <a:outerShdw blurRad="38100" dist="38100" dir="2700000" algn="tl">
                    <a:srgbClr val="000000">
                      <a:alpha val="43137"/>
                    </a:srgbClr>
                  </a:outerShdw>
                </a:effectLst>
              </a:rPr>
              <a:t>High performance sport</a:t>
            </a:r>
          </a:p>
          <a:p>
            <a:pPr marL="514350" indent="-514350">
              <a:buFont typeface="+mj-lt"/>
              <a:buAutoNum type="arabicPeriod"/>
            </a:pPr>
            <a:r>
              <a:rPr lang="en-US" b="1" dirty="0">
                <a:solidFill>
                  <a:schemeClr val="tx1"/>
                </a:solidFill>
                <a:effectLst>
                  <a:outerShdw blurRad="38100" dist="38100" dir="2700000" algn="tl">
                    <a:srgbClr val="000000">
                      <a:alpha val="43137"/>
                    </a:srgbClr>
                  </a:outerShdw>
                </a:effectLst>
              </a:rPr>
              <a:t>Leadership in sport</a:t>
            </a:r>
          </a:p>
          <a:p>
            <a:pPr marL="514350" indent="-514350">
              <a:buFont typeface="+mj-lt"/>
              <a:buAutoNum type="arabicPeriod"/>
            </a:pPr>
            <a:r>
              <a:rPr lang="en-US" b="1" dirty="0">
                <a:solidFill>
                  <a:schemeClr val="tx1"/>
                </a:solidFill>
                <a:effectLst>
                  <a:outerShdw blurRad="38100" dist="38100" dir="2700000" algn="tl">
                    <a:srgbClr val="000000">
                      <a:alpha val="43137"/>
                    </a:srgbClr>
                  </a:outerShdw>
                </a:effectLst>
              </a:rPr>
              <a:t>Education, training and development</a:t>
            </a:r>
          </a:p>
          <a:p>
            <a:pPr marL="514350" indent="-514350">
              <a:buFont typeface="+mj-lt"/>
              <a:buAutoNum type="arabicPeriod"/>
            </a:pPr>
            <a:r>
              <a:rPr lang="en-US" b="1" dirty="0">
                <a:solidFill>
                  <a:schemeClr val="tx1"/>
                </a:solidFill>
                <a:effectLst>
                  <a:outerShdw blurRad="38100" dist="38100" dir="2700000" algn="tl">
                    <a:srgbClr val="000000">
                      <a:alpha val="43137"/>
                    </a:srgbClr>
                  </a:outerShdw>
                </a:effectLst>
              </a:rPr>
              <a:t>Sport information and research</a:t>
            </a:r>
          </a:p>
          <a:p>
            <a:pPr marL="514350" indent="-514350">
              <a:buFont typeface="+mj-lt"/>
              <a:buAutoNum type="arabicPeriod"/>
            </a:pPr>
            <a:r>
              <a:rPr lang="en-US" b="1" dirty="0">
                <a:solidFill>
                  <a:schemeClr val="tx1"/>
                </a:solidFill>
                <a:effectLst>
                  <a:outerShdw blurRad="38100" dist="38100" dir="2700000" algn="tl">
                    <a:srgbClr val="000000">
                      <a:alpha val="43137"/>
                    </a:srgbClr>
                  </a:outerShdw>
                </a:effectLst>
              </a:rPr>
              <a:t>Resources</a:t>
            </a:r>
          </a:p>
          <a:p>
            <a:pPr marL="514350" indent="-514350">
              <a:buFont typeface="+mj-lt"/>
              <a:buAutoNum type="arabicPeriod"/>
            </a:pPr>
            <a:r>
              <a:rPr lang="en-US" b="1" dirty="0">
                <a:solidFill>
                  <a:schemeClr val="tx1"/>
                </a:solidFill>
                <a:effectLst>
                  <a:outerShdw blurRad="38100" dist="38100" dir="2700000" algn="tl">
                    <a:srgbClr val="000000">
                      <a:alpha val="43137"/>
                    </a:srgbClr>
                  </a:outerShdw>
                </a:effectLst>
              </a:rPr>
              <a:t>Domestic and international cooperation</a:t>
            </a:r>
          </a:p>
        </p:txBody>
      </p:sp>
    </p:spTree>
    <p:extLst>
      <p:ext uri="{BB962C8B-B14F-4D97-AF65-F5344CB8AC3E}">
        <p14:creationId xmlns:p14="http://schemas.microsoft.com/office/powerpoint/2010/main" val="52351111"/>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4158DE1-D5DC-4F56-BCE9-893C7DC38B11}"/>
              </a:ext>
            </a:extLst>
          </p:cNvPr>
          <p:cNvSpPr>
            <a:spLocks noGrp="1"/>
          </p:cNvSpPr>
          <p:nvPr>
            <p:ph type="title"/>
          </p:nvPr>
        </p:nvSpPr>
        <p:spPr>
          <a:xfrm>
            <a:off x="457200" y="274638"/>
            <a:ext cx="8229600" cy="1143000"/>
          </a:xfrm>
        </p:spPr>
        <p:txBody>
          <a:bodyPr>
            <a:normAutofit fontScale="90000"/>
          </a:bodyPr>
          <a:lstStyle/>
          <a:p>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b="1" dirty="0">
                <a:solidFill>
                  <a:srgbClr val="C00000"/>
                </a:solidFill>
                <a:effectLst>
                  <a:outerShdw blurRad="38100" dist="38100" dir="2700000" algn="tl">
                    <a:srgbClr val="000000">
                      <a:alpha val="43137"/>
                    </a:srgbClr>
                  </a:outerShdw>
                </a:effectLst>
              </a:rPr>
              <a:t>Question:</a:t>
            </a:r>
            <a:r>
              <a:rPr lang="en-US" dirty="0"/>
              <a:t/>
            </a:r>
            <a:br>
              <a:rPr lang="en-US" dirty="0"/>
            </a:br>
            <a:r>
              <a:rPr lang="en-US" dirty="0"/>
              <a:t/>
            </a:r>
            <a:br>
              <a:rPr lang="en-US" dirty="0"/>
            </a:br>
            <a:r>
              <a:rPr lang="en-US" b="1" dirty="0">
                <a:solidFill>
                  <a:schemeClr val="tx1"/>
                </a:solidFill>
              </a:rPr>
              <a:t>Do sport organizations have appropriate management processes and standards in place to translate principles of gender equality policies into sustainable management practice?</a:t>
            </a:r>
          </a:p>
        </p:txBody>
      </p:sp>
    </p:spTree>
    <p:extLst>
      <p:ext uri="{BB962C8B-B14F-4D97-AF65-F5344CB8AC3E}">
        <p14:creationId xmlns:p14="http://schemas.microsoft.com/office/powerpoint/2010/main" val="1093556806"/>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003392B-D253-4ADF-809E-1FB7A43F8D98}"/>
              </a:ext>
            </a:extLst>
          </p:cNvPr>
          <p:cNvSpPr>
            <a:spLocks noGrp="1"/>
          </p:cNvSpPr>
          <p:nvPr>
            <p:ph type="title"/>
          </p:nvPr>
        </p:nvSpPr>
        <p:spPr>
          <a:xfrm>
            <a:off x="457200" y="274638"/>
            <a:ext cx="8305800" cy="1143000"/>
          </a:xfrm>
        </p:spPr>
        <p:txBody>
          <a:bodyPr/>
          <a:lstStyle/>
          <a:p>
            <a:r>
              <a:rPr lang="en-US" b="1" dirty="0">
                <a:solidFill>
                  <a:srgbClr val="C00000"/>
                </a:solidFill>
                <a:effectLst>
                  <a:outerShdw blurRad="38100" dist="38100" dir="2700000" algn="tl">
                    <a:srgbClr val="000000">
                      <a:alpha val="43137"/>
                    </a:srgbClr>
                  </a:outerShdw>
                </a:effectLst>
              </a:rPr>
              <a:t>Results</a:t>
            </a:r>
          </a:p>
        </p:txBody>
      </p:sp>
      <p:sp>
        <p:nvSpPr>
          <p:cNvPr id="3" name="Content Placeholder 2">
            <a:extLst>
              <a:ext uri="{FF2B5EF4-FFF2-40B4-BE49-F238E27FC236}">
                <a16:creationId xmlns:a16="http://schemas.microsoft.com/office/drawing/2014/main" xmlns="" id="{6FEC6D31-E6C1-4050-9C70-5D27FE4F21E2}"/>
              </a:ext>
            </a:extLst>
          </p:cNvPr>
          <p:cNvSpPr>
            <a:spLocks noGrp="1"/>
          </p:cNvSpPr>
          <p:nvPr>
            <p:ph idx="1"/>
          </p:nvPr>
        </p:nvSpPr>
        <p:spPr>
          <a:xfrm>
            <a:off x="459783" y="2061274"/>
            <a:ext cx="8305800" cy="4525963"/>
          </a:xfrm>
        </p:spPr>
        <p:txBody>
          <a:bodyPr/>
          <a:lstStyle/>
          <a:p>
            <a:pPr marL="0" indent="0">
              <a:buNone/>
            </a:pPr>
            <a:r>
              <a:rPr lang="en-US" b="1" dirty="0">
                <a:solidFill>
                  <a:schemeClr val="tx1"/>
                </a:solidFill>
                <a:effectLst>
                  <a:outerShdw blurRad="38100" dist="38100" dir="2700000" algn="tl">
                    <a:srgbClr val="000000">
                      <a:alpha val="43137"/>
                    </a:srgbClr>
                  </a:outerShdw>
                </a:effectLst>
              </a:rPr>
              <a:t>Most organizations did not comply with standards set for quality management processes and did not succeed in building critical mass to move beyond strategic intent for gender equality </a:t>
            </a:r>
            <a:r>
              <a:rPr lang="en-US" b="1">
                <a:solidFill>
                  <a:schemeClr val="tx1"/>
                </a:solidFill>
                <a:effectLst>
                  <a:outerShdw blurRad="38100" dist="38100" dir="2700000" algn="tl">
                    <a:srgbClr val="000000">
                      <a:alpha val="43137"/>
                    </a:srgbClr>
                  </a:outerShdw>
                </a:effectLst>
              </a:rPr>
              <a:t>in sport </a:t>
            </a:r>
            <a:r>
              <a:rPr lang="en-US" b="1" dirty="0">
                <a:solidFill>
                  <a:schemeClr val="tx1"/>
                </a:solidFill>
                <a:effectLst>
                  <a:outerShdw blurRad="38100" dist="38100" dir="2700000" algn="tl">
                    <a:srgbClr val="000000">
                      <a:alpha val="43137"/>
                    </a:srgbClr>
                  </a:outerShdw>
                </a:effectLst>
              </a:rPr>
              <a:t>to sustainable equality management practice.</a:t>
            </a:r>
          </a:p>
        </p:txBody>
      </p:sp>
    </p:spTree>
    <p:extLst>
      <p:ext uri="{BB962C8B-B14F-4D97-AF65-F5344CB8AC3E}">
        <p14:creationId xmlns:p14="http://schemas.microsoft.com/office/powerpoint/2010/main" val="2156786726"/>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D2531DC-02FC-4266-BDFE-4064670EE02B}"/>
              </a:ext>
            </a:extLst>
          </p:cNvPr>
          <p:cNvSpPr>
            <a:spLocks noGrp="1"/>
          </p:cNvSpPr>
          <p:nvPr>
            <p:ph type="title"/>
          </p:nvPr>
        </p:nvSpPr>
        <p:spPr>
          <a:xfrm>
            <a:off x="228600" y="274638"/>
            <a:ext cx="8763000" cy="1143000"/>
          </a:xfrm>
        </p:spPr>
        <p:txBody>
          <a:bodyPr>
            <a:normAutofit fontScale="90000"/>
          </a:bodyPr>
          <a:lstStyle/>
          <a:p>
            <a:r>
              <a:rPr lang="en-US" b="1" dirty="0">
                <a:solidFill>
                  <a:srgbClr val="C00000"/>
                </a:solidFill>
                <a:effectLst>
                  <a:outerShdw blurRad="38100" dist="38100" dir="2700000" algn="tl">
                    <a:srgbClr val="000000">
                      <a:alpha val="43137"/>
                    </a:srgbClr>
                  </a:outerShdw>
                </a:effectLst>
              </a:rPr>
              <a:t>Management tool for developing sustainable gender management system</a:t>
            </a:r>
            <a:endParaRPr lang="en-US" dirty="0"/>
          </a:p>
        </p:txBody>
      </p:sp>
      <p:sp>
        <p:nvSpPr>
          <p:cNvPr id="3" name="Content Placeholder 2">
            <a:extLst>
              <a:ext uri="{FF2B5EF4-FFF2-40B4-BE49-F238E27FC236}">
                <a16:creationId xmlns:a16="http://schemas.microsoft.com/office/drawing/2014/main" xmlns="" id="{5A8820FC-0A98-4E32-9692-A008C7D3F14C}"/>
              </a:ext>
            </a:extLst>
          </p:cNvPr>
          <p:cNvSpPr>
            <a:spLocks noGrp="1"/>
          </p:cNvSpPr>
          <p:nvPr>
            <p:ph idx="1"/>
          </p:nvPr>
        </p:nvSpPr>
        <p:spPr>
          <a:xfrm>
            <a:off x="76200" y="1600200"/>
            <a:ext cx="7924800" cy="4983162"/>
          </a:xfrm>
        </p:spPr>
        <p:txBody>
          <a:bodyPr>
            <a:normAutofit lnSpcReduction="10000"/>
          </a:bodyPr>
          <a:lstStyle/>
          <a:p>
            <a:r>
              <a:rPr lang="en-US" b="1" dirty="0">
                <a:solidFill>
                  <a:schemeClr val="tx1"/>
                </a:solidFill>
              </a:rPr>
              <a:t>Theoretical framework involves achieving gender mainstreaming in global and regional sport;</a:t>
            </a:r>
          </a:p>
          <a:p>
            <a:r>
              <a:rPr lang="en-US" b="1" dirty="0">
                <a:solidFill>
                  <a:srgbClr val="C00000"/>
                </a:solidFill>
              </a:rPr>
              <a:t>Questionnaire was constructed, based on available literature and international standards (ISO 9001, 2000);</a:t>
            </a:r>
          </a:p>
          <a:p>
            <a:r>
              <a:rPr lang="en-US" b="1" dirty="0">
                <a:solidFill>
                  <a:schemeClr val="tx1"/>
                </a:solidFill>
              </a:rPr>
              <a:t>Institutionalization of gender equity into the management process of those organizations having signed the Brighton Declaration (2008).  </a:t>
            </a:r>
          </a:p>
        </p:txBody>
      </p:sp>
    </p:spTree>
    <p:extLst>
      <p:ext uri="{BB962C8B-B14F-4D97-AF65-F5344CB8AC3E}">
        <p14:creationId xmlns:p14="http://schemas.microsoft.com/office/powerpoint/2010/main" val="284285917"/>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7BDC1CB-1382-47F5-B8E2-217E613CEA82}"/>
              </a:ext>
            </a:extLst>
          </p:cNvPr>
          <p:cNvSpPr>
            <a:spLocks noGrp="1"/>
          </p:cNvSpPr>
          <p:nvPr>
            <p:ph type="title"/>
          </p:nvPr>
        </p:nvSpPr>
        <p:spPr>
          <a:xfrm>
            <a:off x="457200" y="274638"/>
            <a:ext cx="8305800" cy="1143000"/>
          </a:xfrm>
        </p:spPr>
        <p:txBody>
          <a:bodyPr>
            <a:normAutofit/>
          </a:bodyPr>
          <a:lstStyle/>
          <a:p>
            <a:r>
              <a:rPr lang="en-US" b="1" dirty="0">
                <a:solidFill>
                  <a:srgbClr val="C00000"/>
                </a:solidFill>
                <a:effectLst>
                  <a:outerShdw blurRad="38100" dist="38100" dir="2700000" algn="tl">
                    <a:srgbClr val="000000">
                      <a:alpha val="43137"/>
                    </a:srgbClr>
                  </a:outerShdw>
                </a:effectLst>
              </a:rPr>
              <a:t>Management Process Design</a:t>
            </a:r>
          </a:p>
        </p:txBody>
      </p:sp>
      <p:graphicFrame>
        <p:nvGraphicFramePr>
          <p:cNvPr id="4" name="Content Placeholder 3">
            <a:extLst>
              <a:ext uri="{FF2B5EF4-FFF2-40B4-BE49-F238E27FC236}">
                <a16:creationId xmlns:a16="http://schemas.microsoft.com/office/drawing/2014/main" xmlns="" id="{6DC05EAE-F652-4680-B50E-93529EA366BA}"/>
              </a:ext>
            </a:extLst>
          </p:cNvPr>
          <p:cNvGraphicFramePr>
            <a:graphicFrameLocks noGrp="1"/>
          </p:cNvGraphicFramePr>
          <p:nvPr>
            <p:ph idx="1"/>
            <p:extLst>
              <p:ext uri="{D42A27DB-BD31-4B8C-83A1-F6EECF244321}">
                <p14:modId xmlns:p14="http://schemas.microsoft.com/office/powerpoint/2010/main" val="4015001829"/>
              </p:ext>
            </p:extLst>
          </p:nvPr>
        </p:nvGraphicFramePr>
        <p:xfrm>
          <a:off x="381000" y="1417638"/>
          <a:ext cx="8610600" cy="5165720"/>
        </p:xfrm>
        <a:graphic>
          <a:graphicData uri="http://schemas.openxmlformats.org/drawingml/2006/table">
            <a:tbl>
              <a:tblPr firstRow="1" firstCol="1" bandRow="1">
                <a:tableStyleId>{5C22544A-7EE6-4342-B048-85BDC9FD1C3A}</a:tableStyleId>
              </a:tblPr>
              <a:tblGrid>
                <a:gridCol w="4269719">
                  <a:extLst>
                    <a:ext uri="{9D8B030D-6E8A-4147-A177-3AD203B41FA5}">
                      <a16:colId xmlns:a16="http://schemas.microsoft.com/office/drawing/2014/main" xmlns="" val="1905058914"/>
                    </a:ext>
                  </a:extLst>
                </a:gridCol>
                <a:gridCol w="1352078">
                  <a:extLst>
                    <a:ext uri="{9D8B030D-6E8A-4147-A177-3AD203B41FA5}">
                      <a16:colId xmlns:a16="http://schemas.microsoft.com/office/drawing/2014/main" xmlns="" val="2725833808"/>
                    </a:ext>
                  </a:extLst>
                </a:gridCol>
                <a:gridCol w="996267">
                  <a:extLst>
                    <a:ext uri="{9D8B030D-6E8A-4147-A177-3AD203B41FA5}">
                      <a16:colId xmlns:a16="http://schemas.microsoft.com/office/drawing/2014/main" xmlns="" val="3151344117"/>
                    </a:ext>
                  </a:extLst>
                </a:gridCol>
                <a:gridCol w="1067430">
                  <a:extLst>
                    <a:ext uri="{9D8B030D-6E8A-4147-A177-3AD203B41FA5}">
                      <a16:colId xmlns:a16="http://schemas.microsoft.com/office/drawing/2014/main" xmlns="" val="1269809127"/>
                    </a:ext>
                  </a:extLst>
                </a:gridCol>
                <a:gridCol w="925106">
                  <a:extLst>
                    <a:ext uri="{9D8B030D-6E8A-4147-A177-3AD203B41FA5}">
                      <a16:colId xmlns:a16="http://schemas.microsoft.com/office/drawing/2014/main" xmlns="" val="3305882940"/>
                    </a:ext>
                  </a:extLst>
                </a:gridCol>
              </a:tblGrid>
              <a:tr h="516572">
                <a:tc>
                  <a:txBody>
                    <a:bodyPr/>
                    <a:lstStyle/>
                    <a:p>
                      <a:pPr marL="0" marR="0">
                        <a:lnSpc>
                          <a:spcPct val="115000"/>
                        </a:lnSpc>
                        <a:spcBef>
                          <a:spcPts val="0"/>
                        </a:spcBef>
                        <a:spcAft>
                          <a:spcPts val="0"/>
                        </a:spcAft>
                      </a:pPr>
                      <a:r>
                        <a:rPr lang="en-US" sz="800">
                          <a:effectLst/>
                        </a:rPr>
                        <a:t>MANAGEMENT PROCESS DESIGN</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945" marR="58945" marT="0" marB="0"/>
                </a:tc>
                <a:tc>
                  <a:txBody>
                    <a:bodyPr/>
                    <a:lstStyle/>
                    <a:p>
                      <a:pPr marL="0" marR="0">
                        <a:lnSpc>
                          <a:spcPct val="115000"/>
                        </a:lnSpc>
                        <a:spcBef>
                          <a:spcPts val="0"/>
                        </a:spcBef>
                        <a:spcAft>
                          <a:spcPts val="0"/>
                        </a:spcAft>
                      </a:pPr>
                      <a:r>
                        <a:rPr lang="en-US" sz="800">
                          <a:effectLst/>
                        </a:rPr>
                        <a:t>SUCCESSFULLY DONE</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945" marR="58945" marT="0" marB="0"/>
                </a:tc>
                <a:tc>
                  <a:txBody>
                    <a:bodyPr/>
                    <a:lstStyle/>
                    <a:p>
                      <a:pPr marL="0" marR="0">
                        <a:lnSpc>
                          <a:spcPct val="115000"/>
                        </a:lnSpc>
                        <a:spcBef>
                          <a:spcPts val="0"/>
                        </a:spcBef>
                        <a:spcAft>
                          <a:spcPts val="0"/>
                        </a:spcAft>
                      </a:pPr>
                      <a:r>
                        <a:rPr lang="en-US" sz="800">
                          <a:effectLst/>
                        </a:rPr>
                        <a:t> FULLY INVOLVED</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945" marR="58945" marT="0" marB="0"/>
                </a:tc>
                <a:tc>
                  <a:txBody>
                    <a:bodyPr/>
                    <a:lstStyle/>
                    <a:p>
                      <a:pPr marL="0" marR="0">
                        <a:lnSpc>
                          <a:spcPct val="115000"/>
                        </a:lnSpc>
                        <a:spcBef>
                          <a:spcPts val="0"/>
                        </a:spcBef>
                        <a:spcAft>
                          <a:spcPts val="0"/>
                        </a:spcAft>
                      </a:pPr>
                      <a:r>
                        <a:rPr lang="en-US" sz="800">
                          <a:effectLst/>
                        </a:rPr>
                        <a:t>BEGINNING STAGES</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945" marR="58945" marT="0" marB="0"/>
                </a:tc>
                <a:tc>
                  <a:txBody>
                    <a:bodyPr/>
                    <a:lstStyle/>
                    <a:p>
                      <a:pPr marL="0" marR="0">
                        <a:lnSpc>
                          <a:spcPct val="115000"/>
                        </a:lnSpc>
                        <a:spcBef>
                          <a:spcPts val="0"/>
                        </a:spcBef>
                        <a:spcAft>
                          <a:spcPts val="0"/>
                        </a:spcAft>
                      </a:pPr>
                      <a:r>
                        <a:rPr lang="en-US" sz="800">
                          <a:effectLst/>
                        </a:rPr>
                        <a:t>NOT BEGUN</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945" marR="58945" marT="0" marB="0"/>
                </a:tc>
                <a:extLst>
                  <a:ext uri="{0D108BD9-81ED-4DB2-BD59-A6C34878D82A}">
                    <a16:rowId xmlns:a16="http://schemas.microsoft.com/office/drawing/2014/main" xmlns="" val="3285108972"/>
                  </a:ext>
                </a:extLst>
              </a:tr>
              <a:tr h="516572">
                <a:tc>
                  <a:txBody>
                    <a:bodyPr/>
                    <a:lstStyle/>
                    <a:p>
                      <a:pPr marL="0" marR="0">
                        <a:lnSpc>
                          <a:spcPct val="115000"/>
                        </a:lnSpc>
                        <a:spcBef>
                          <a:spcPts val="0"/>
                        </a:spcBef>
                        <a:spcAft>
                          <a:spcPts val="0"/>
                        </a:spcAft>
                      </a:pPr>
                      <a:r>
                        <a:rPr lang="en-US" sz="800">
                          <a:effectLst/>
                        </a:rPr>
                        <a:t>Our organization has developed a specific management process to achieve gender equity in programs, projects and initiatives</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945" marR="58945" marT="0" marB="0"/>
                </a:tc>
                <a:tc>
                  <a:txBody>
                    <a:bodyPr/>
                    <a:lstStyle/>
                    <a:p>
                      <a:pPr marL="0" marR="0">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945" marR="58945" marT="0" marB="0"/>
                </a:tc>
                <a:tc>
                  <a:txBody>
                    <a:bodyPr/>
                    <a:lstStyle/>
                    <a:p>
                      <a:pPr marL="0" marR="0">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945" marR="58945" marT="0" marB="0"/>
                </a:tc>
                <a:tc>
                  <a:txBody>
                    <a:bodyPr/>
                    <a:lstStyle/>
                    <a:p>
                      <a:pPr marL="0" marR="0">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945" marR="58945" marT="0" marB="0"/>
                </a:tc>
                <a:tc>
                  <a:txBody>
                    <a:bodyPr/>
                    <a:lstStyle/>
                    <a:p>
                      <a:pPr marL="0" marR="0">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945" marR="58945" marT="0" marB="0"/>
                </a:tc>
                <a:extLst>
                  <a:ext uri="{0D108BD9-81ED-4DB2-BD59-A6C34878D82A}">
                    <a16:rowId xmlns:a16="http://schemas.microsoft.com/office/drawing/2014/main" xmlns="" val="3884316391"/>
                  </a:ext>
                </a:extLst>
              </a:tr>
              <a:tr h="516572">
                <a:tc>
                  <a:txBody>
                    <a:bodyPr/>
                    <a:lstStyle/>
                    <a:p>
                      <a:pPr marL="0" marR="0">
                        <a:lnSpc>
                          <a:spcPct val="115000"/>
                        </a:lnSpc>
                        <a:spcBef>
                          <a:spcPts val="0"/>
                        </a:spcBef>
                        <a:spcAft>
                          <a:spcPts val="0"/>
                        </a:spcAft>
                      </a:pPr>
                      <a:r>
                        <a:rPr lang="en-US" sz="800">
                          <a:effectLst/>
                        </a:rPr>
                        <a:t>Our organization designed this management process in collaboration with internal stakeholders</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945" marR="58945" marT="0" marB="0"/>
                </a:tc>
                <a:tc>
                  <a:txBody>
                    <a:bodyPr/>
                    <a:lstStyle/>
                    <a:p>
                      <a:pPr marL="0" marR="0">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945" marR="58945" marT="0" marB="0"/>
                </a:tc>
                <a:tc>
                  <a:txBody>
                    <a:bodyPr/>
                    <a:lstStyle/>
                    <a:p>
                      <a:pPr marL="0" marR="0">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945" marR="58945" marT="0" marB="0"/>
                </a:tc>
                <a:tc>
                  <a:txBody>
                    <a:bodyPr/>
                    <a:lstStyle/>
                    <a:p>
                      <a:pPr marL="0" marR="0">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945" marR="58945" marT="0" marB="0"/>
                </a:tc>
                <a:tc>
                  <a:txBody>
                    <a:bodyPr/>
                    <a:lstStyle/>
                    <a:p>
                      <a:pPr marL="0" marR="0">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945" marR="58945" marT="0" marB="0"/>
                </a:tc>
                <a:extLst>
                  <a:ext uri="{0D108BD9-81ED-4DB2-BD59-A6C34878D82A}">
                    <a16:rowId xmlns:a16="http://schemas.microsoft.com/office/drawing/2014/main" xmlns="" val="691296542"/>
                  </a:ext>
                </a:extLst>
              </a:tr>
              <a:tr h="516572">
                <a:tc>
                  <a:txBody>
                    <a:bodyPr/>
                    <a:lstStyle/>
                    <a:p>
                      <a:pPr marL="0" marR="0">
                        <a:lnSpc>
                          <a:spcPct val="115000"/>
                        </a:lnSpc>
                        <a:spcBef>
                          <a:spcPts val="0"/>
                        </a:spcBef>
                        <a:spcAft>
                          <a:spcPts val="0"/>
                        </a:spcAft>
                      </a:pPr>
                      <a:r>
                        <a:rPr lang="en-US" sz="800">
                          <a:effectLst/>
                        </a:rPr>
                        <a:t>Our organization designed this management process in collaboration with external stakeholders</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945" marR="58945" marT="0" marB="0"/>
                </a:tc>
                <a:tc>
                  <a:txBody>
                    <a:bodyPr/>
                    <a:lstStyle/>
                    <a:p>
                      <a:pPr marL="0" marR="0">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945" marR="58945" marT="0" marB="0"/>
                </a:tc>
                <a:tc>
                  <a:txBody>
                    <a:bodyPr/>
                    <a:lstStyle/>
                    <a:p>
                      <a:pPr marL="0" marR="0">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945" marR="58945" marT="0" marB="0"/>
                </a:tc>
                <a:tc>
                  <a:txBody>
                    <a:bodyPr/>
                    <a:lstStyle/>
                    <a:p>
                      <a:pPr marL="0" marR="0">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945" marR="58945" marT="0" marB="0"/>
                </a:tc>
                <a:tc>
                  <a:txBody>
                    <a:bodyPr/>
                    <a:lstStyle/>
                    <a:p>
                      <a:pPr marL="0" marR="0">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945" marR="58945" marT="0" marB="0"/>
                </a:tc>
                <a:extLst>
                  <a:ext uri="{0D108BD9-81ED-4DB2-BD59-A6C34878D82A}">
                    <a16:rowId xmlns:a16="http://schemas.microsoft.com/office/drawing/2014/main" xmlns="" val="2458137521"/>
                  </a:ext>
                </a:extLst>
              </a:tr>
              <a:tr h="516572">
                <a:tc>
                  <a:txBody>
                    <a:bodyPr/>
                    <a:lstStyle/>
                    <a:p>
                      <a:pPr marL="0" marR="0">
                        <a:lnSpc>
                          <a:spcPct val="115000"/>
                        </a:lnSpc>
                        <a:spcBef>
                          <a:spcPts val="0"/>
                        </a:spcBef>
                        <a:spcAft>
                          <a:spcPts val="0"/>
                        </a:spcAft>
                      </a:pPr>
                      <a:r>
                        <a:rPr lang="en-US" sz="800">
                          <a:effectLst/>
                        </a:rPr>
                        <a:t>A specific person/section within our organization has the authority to implement the processes</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945" marR="58945" marT="0" marB="0"/>
                </a:tc>
                <a:tc>
                  <a:txBody>
                    <a:bodyPr/>
                    <a:lstStyle/>
                    <a:p>
                      <a:pPr marL="0" marR="0">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945" marR="58945" marT="0" marB="0"/>
                </a:tc>
                <a:tc>
                  <a:txBody>
                    <a:bodyPr/>
                    <a:lstStyle/>
                    <a:p>
                      <a:pPr marL="0" marR="0">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945" marR="58945" marT="0" marB="0"/>
                </a:tc>
                <a:tc>
                  <a:txBody>
                    <a:bodyPr/>
                    <a:lstStyle/>
                    <a:p>
                      <a:pPr marL="0" marR="0">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945" marR="58945" marT="0" marB="0"/>
                </a:tc>
                <a:tc>
                  <a:txBody>
                    <a:bodyPr/>
                    <a:lstStyle/>
                    <a:p>
                      <a:pPr marL="0" marR="0">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945" marR="58945" marT="0" marB="0"/>
                </a:tc>
                <a:extLst>
                  <a:ext uri="{0D108BD9-81ED-4DB2-BD59-A6C34878D82A}">
                    <a16:rowId xmlns:a16="http://schemas.microsoft.com/office/drawing/2014/main" xmlns="" val="3236577974"/>
                  </a:ext>
                </a:extLst>
              </a:tr>
              <a:tr h="516572">
                <a:tc>
                  <a:txBody>
                    <a:bodyPr/>
                    <a:lstStyle/>
                    <a:p>
                      <a:pPr marL="0" marR="0">
                        <a:lnSpc>
                          <a:spcPct val="115000"/>
                        </a:lnSpc>
                        <a:spcBef>
                          <a:spcPts val="0"/>
                        </a:spcBef>
                        <a:spcAft>
                          <a:spcPts val="0"/>
                        </a:spcAft>
                      </a:pPr>
                      <a:r>
                        <a:rPr lang="en-US" sz="800">
                          <a:effectLst/>
                        </a:rPr>
                        <a:t>A specific person/section within our organization regularly reviews the management processes relevant to gender equity</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945" marR="58945" marT="0" marB="0"/>
                </a:tc>
                <a:tc>
                  <a:txBody>
                    <a:bodyPr/>
                    <a:lstStyle/>
                    <a:p>
                      <a:pPr marL="0" marR="0">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945" marR="58945" marT="0" marB="0"/>
                </a:tc>
                <a:tc>
                  <a:txBody>
                    <a:bodyPr/>
                    <a:lstStyle/>
                    <a:p>
                      <a:pPr marL="0" marR="0">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945" marR="58945" marT="0" marB="0"/>
                </a:tc>
                <a:tc>
                  <a:txBody>
                    <a:bodyPr/>
                    <a:lstStyle/>
                    <a:p>
                      <a:pPr marL="0" marR="0">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945" marR="58945" marT="0" marB="0"/>
                </a:tc>
                <a:tc>
                  <a:txBody>
                    <a:bodyPr/>
                    <a:lstStyle/>
                    <a:p>
                      <a:pPr marL="0" marR="0">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945" marR="58945" marT="0" marB="0"/>
                </a:tc>
                <a:extLst>
                  <a:ext uri="{0D108BD9-81ED-4DB2-BD59-A6C34878D82A}">
                    <a16:rowId xmlns:a16="http://schemas.microsoft.com/office/drawing/2014/main" xmlns="" val="4239700860"/>
                  </a:ext>
                </a:extLst>
              </a:tr>
              <a:tr h="516572">
                <a:tc>
                  <a:txBody>
                    <a:bodyPr/>
                    <a:lstStyle/>
                    <a:p>
                      <a:pPr marL="0" marR="0">
                        <a:lnSpc>
                          <a:spcPct val="115000"/>
                        </a:lnSpc>
                        <a:spcBef>
                          <a:spcPts val="0"/>
                        </a:spcBef>
                        <a:spcAft>
                          <a:spcPts val="0"/>
                        </a:spcAft>
                      </a:pPr>
                      <a:r>
                        <a:rPr lang="en-US" sz="800">
                          <a:effectLst/>
                        </a:rPr>
                        <a:t>The words “gender equity” appear in our planning documents and strategies</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945" marR="58945" marT="0" marB="0"/>
                </a:tc>
                <a:tc>
                  <a:txBody>
                    <a:bodyPr/>
                    <a:lstStyle/>
                    <a:p>
                      <a:pPr marL="0" marR="0">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945" marR="58945" marT="0" marB="0"/>
                </a:tc>
                <a:tc>
                  <a:txBody>
                    <a:bodyPr/>
                    <a:lstStyle/>
                    <a:p>
                      <a:pPr marL="0" marR="0">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945" marR="58945" marT="0" marB="0"/>
                </a:tc>
                <a:tc>
                  <a:txBody>
                    <a:bodyPr/>
                    <a:lstStyle/>
                    <a:p>
                      <a:pPr marL="0" marR="0">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945" marR="58945" marT="0" marB="0"/>
                </a:tc>
                <a:tc>
                  <a:txBody>
                    <a:bodyPr/>
                    <a:lstStyle/>
                    <a:p>
                      <a:pPr marL="0" marR="0">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945" marR="58945" marT="0" marB="0"/>
                </a:tc>
                <a:extLst>
                  <a:ext uri="{0D108BD9-81ED-4DB2-BD59-A6C34878D82A}">
                    <a16:rowId xmlns:a16="http://schemas.microsoft.com/office/drawing/2014/main" xmlns="" val="4029320488"/>
                  </a:ext>
                </a:extLst>
              </a:tr>
              <a:tr h="516572">
                <a:tc>
                  <a:txBody>
                    <a:bodyPr/>
                    <a:lstStyle/>
                    <a:p>
                      <a:pPr marL="0" marR="0">
                        <a:lnSpc>
                          <a:spcPct val="115000"/>
                        </a:lnSpc>
                        <a:spcBef>
                          <a:spcPts val="0"/>
                        </a:spcBef>
                        <a:spcAft>
                          <a:spcPts val="0"/>
                        </a:spcAft>
                      </a:pPr>
                      <a:r>
                        <a:rPr lang="en-US" sz="800">
                          <a:effectLst/>
                        </a:rPr>
                        <a:t>Our organization made a public high-profile commitment to gender equity</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945" marR="58945" marT="0" marB="0"/>
                </a:tc>
                <a:tc>
                  <a:txBody>
                    <a:bodyPr/>
                    <a:lstStyle/>
                    <a:p>
                      <a:pPr marL="0" marR="0">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945" marR="58945" marT="0" marB="0"/>
                </a:tc>
                <a:tc>
                  <a:txBody>
                    <a:bodyPr/>
                    <a:lstStyle/>
                    <a:p>
                      <a:pPr marL="0" marR="0">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945" marR="58945" marT="0" marB="0"/>
                </a:tc>
                <a:tc>
                  <a:txBody>
                    <a:bodyPr/>
                    <a:lstStyle/>
                    <a:p>
                      <a:pPr marL="0" marR="0">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945" marR="58945" marT="0" marB="0"/>
                </a:tc>
                <a:tc>
                  <a:txBody>
                    <a:bodyPr/>
                    <a:lstStyle/>
                    <a:p>
                      <a:pPr marL="0" marR="0">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945" marR="58945" marT="0" marB="0"/>
                </a:tc>
                <a:extLst>
                  <a:ext uri="{0D108BD9-81ED-4DB2-BD59-A6C34878D82A}">
                    <a16:rowId xmlns:a16="http://schemas.microsoft.com/office/drawing/2014/main" xmlns="" val="866209142"/>
                  </a:ext>
                </a:extLst>
              </a:tr>
              <a:tr h="516572">
                <a:tc>
                  <a:txBody>
                    <a:bodyPr/>
                    <a:lstStyle/>
                    <a:p>
                      <a:pPr marL="0" marR="0">
                        <a:lnSpc>
                          <a:spcPct val="115000"/>
                        </a:lnSpc>
                        <a:spcBef>
                          <a:spcPts val="0"/>
                        </a:spcBef>
                        <a:spcAft>
                          <a:spcPts val="0"/>
                        </a:spcAft>
                      </a:pPr>
                      <a:r>
                        <a:rPr lang="en-US" sz="800">
                          <a:effectLst/>
                        </a:rPr>
                        <a:t>Our organization has a management review process in place to monitor gender equity</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945" marR="58945" marT="0" marB="0"/>
                </a:tc>
                <a:tc>
                  <a:txBody>
                    <a:bodyPr/>
                    <a:lstStyle/>
                    <a:p>
                      <a:pPr marL="0" marR="0">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945" marR="58945" marT="0" marB="0"/>
                </a:tc>
                <a:tc>
                  <a:txBody>
                    <a:bodyPr/>
                    <a:lstStyle/>
                    <a:p>
                      <a:pPr marL="0" marR="0">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945" marR="58945" marT="0" marB="0"/>
                </a:tc>
                <a:tc>
                  <a:txBody>
                    <a:bodyPr/>
                    <a:lstStyle/>
                    <a:p>
                      <a:pPr marL="0" marR="0">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945" marR="58945" marT="0" marB="0"/>
                </a:tc>
                <a:tc>
                  <a:txBody>
                    <a:bodyPr/>
                    <a:lstStyle/>
                    <a:p>
                      <a:pPr marL="0" marR="0">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945" marR="58945" marT="0" marB="0"/>
                </a:tc>
                <a:extLst>
                  <a:ext uri="{0D108BD9-81ED-4DB2-BD59-A6C34878D82A}">
                    <a16:rowId xmlns:a16="http://schemas.microsoft.com/office/drawing/2014/main" xmlns="" val="4058094470"/>
                  </a:ext>
                </a:extLst>
              </a:tr>
              <a:tr h="516572">
                <a:tc>
                  <a:txBody>
                    <a:bodyPr/>
                    <a:lstStyle/>
                    <a:p>
                      <a:pPr marL="0" marR="0">
                        <a:lnSpc>
                          <a:spcPct val="115000"/>
                        </a:lnSpc>
                        <a:spcBef>
                          <a:spcPts val="0"/>
                        </a:spcBef>
                        <a:spcAft>
                          <a:spcPts val="0"/>
                        </a:spcAft>
                      </a:pPr>
                      <a:r>
                        <a:rPr lang="en-US" sz="800">
                          <a:effectLst/>
                        </a:rPr>
                        <a:t>Our organization’s management system generates decisions and actions to improve the effectiveness of gender equity</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945" marR="58945" marT="0" marB="0"/>
                </a:tc>
                <a:tc>
                  <a:txBody>
                    <a:bodyPr/>
                    <a:lstStyle/>
                    <a:p>
                      <a:pPr marL="0" marR="0">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945" marR="58945" marT="0" marB="0"/>
                </a:tc>
                <a:tc>
                  <a:txBody>
                    <a:bodyPr/>
                    <a:lstStyle/>
                    <a:p>
                      <a:pPr marL="0" marR="0">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945" marR="58945" marT="0" marB="0"/>
                </a:tc>
                <a:tc>
                  <a:txBody>
                    <a:bodyPr/>
                    <a:lstStyle/>
                    <a:p>
                      <a:pPr marL="0" marR="0">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945" marR="58945" marT="0" marB="0"/>
                </a:tc>
                <a:tc>
                  <a:txBody>
                    <a:bodyPr/>
                    <a:lstStyle/>
                    <a:p>
                      <a:pPr marL="0" marR="0">
                        <a:lnSpc>
                          <a:spcPct val="115000"/>
                        </a:lnSpc>
                        <a:spcBef>
                          <a:spcPts val="0"/>
                        </a:spcBef>
                        <a:spcAft>
                          <a:spcPts val="0"/>
                        </a:spcAft>
                      </a:pPr>
                      <a:r>
                        <a:rPr lang="en-US" sz="800" dirty="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8945" marR="58945" marT="0" marB="0"/>
                </a:tc>
                <a:extLst>
                  <a:ext uri="{0D108BD9-81ED-4DB2-BD59-A6C34878D82A}">
                    <a16:rowId xmlns:a16="http://schemas.microsoft.com/office/drawing/2014/main" xmlns="" val="7058377"/>
                  </a:ext>
                </a:extLst>
              </a:tr>
            </a:tbl>
          </a:graphicData>
        </a:graphic>
      </p:graphicFrame>
    </p:spTree>
    <p:extLst>
      <p:ext uri="{BB962C8B-B14F-4D97-AF65-F5344CB8AC3E}">
        <p14:creationId xmlns:p14="http://schemas.microsoft.com/office/powerpoint/2010/main" val="1161972613"/>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F1A31FB-E7F9-4220-9325-6106EB690604}"/>
              </a:ext>
            </a:extLst>
          </p:cNvPr>
          <p:cNvSpPr>
            <a:spLocks noGrp="1"/>
          </p:cNvSpPr>
          <p:nvPr>
            <p:ph type="title"/>
          </p:nvPr>
        </p:nvSpPr>
        <p:spPr>
          <a:xfrm>
            <a:off x="228600" y="274640"/>
            <a:ext cx="8610600" cy="563562"/>
          </a:xfrm>
        </p:spPr>
        <p:txBody>
          <a:bodyPr>
            <a:normAutofit fontScale="90000"/>
          </a:bodyPr>
          <a:lstStyle/>
          <a:p>
            <a:r>
              <a:rPr lang="en-US" b="1" dirty="0">
                <a:solidFill>
                  <a:srgbClr val="C00000"/>
                </a:solidFill>
                <a:effectLst>
                  <a:outerShdw blurRad="38100" dist="38100" dir="2700000" algn="tl">
                    <a:srgbClr val="000000">
                      <a:alpha val="43137"/>
                    </a:srgbClr>
                  </a:outerShdw>
                </a:effectLst>
              </a:rPr>
              <a:t>Management Process Design </a:t>
            </a:r>
            <a:r>
              <a:rPr lang="en-US" b="1" dirty="0">
                <a:solidFill>
                  <a:schemeClr val="tx1"/>
                </a:solidFill>
                <a:effectLst>
                  <a:outerShdw blurRad="38100" dist="38100" dir="2700000" algn="tl">
                    <a:srgbClr val="000000">
                      <a:alpha val="43137"/>
                    </a:srgbClr>
                  </a:outerShdw>
                </a:effectLst>
              </a:rPr>
              <a:t>continued</a:t>
            </a:r>
          </a:p>
        </p:txBody>
      </p:sp>
      <p:graphicFrame>
        <p:nvGraphicFramePr>
          <p:cNvPr id="4" name="Content Placeholder 3">
            <a:extLst>
              <a:ext uri="{FF2B5EF4-FFF2-40B4-BE49-F238E27FC236}">
                <a16:creationId xmlns:a16="http://schemas.microsoft.com/office/drawing/2014/main" xmlns="" id="{DB898979-5142-4BAD-B3EF-CFA71D4772BC}"/>
              </a:ext>
            </a:extLst>
          </p:cNvPr>
          <p:cNvGraphicFramePr>
            <a:graphicFrameLocks noGrp="1"/>
          </p:cNvGraphicFramePr>
          <p:nvPr>
            <p:ph idx="1"/>
            <p:extLst>
              <p:ext uri="{D42A27DB-BD31-4B8C-83A1-F6EECF244321}">
                <p14:modId xmlns:p14="http://schemas.microsoft.com/office/powerpoint/2010/main" val="874014796"/>
              </p:ext>
            </p:extLst>
          </p:nvPr>
        </p:nvGraphicFramePr>
        <p:xfrm>
          <a:off x="457200" y="1066800"/>
          <a:ext cx="8382000" cy="5516560"/>
        </p:xfrm>
        <a:graphic>
          <a:graphicData uri="http://schemas.openxmlformats.org/drawingml/2006/table">
            <a:tbl>
              <a:tblPr firstRow="1" firstCol="1" bandRow="1">
                <a:tableStyleId>{5C22544A-7EE6-4342-B048-85BDC9FD1C3A}</a:tableStyleId>
              </a:tblPr>
              <a:tblGrid>
                <a:gridCol w="4156363">
                  <a:extLst>
                    <a:ext uri="{9D8B030D-6E8A-4147-A177-3AD203B41FA5}">
                      <a16:colId xmlns:a16="http://schemas.microsoft.com/office/drawing/2014/main" xmlns="" val="1354896202"/>
                    </a:ext>
                  </a:extLst>
                </a:gridCol>
                <a:gridCol w="1316182">
                  <a:extLst>
                    <a:ext uri="{9D8B030D-6E8A-4147-A177-3AD203B41FA5}">
                      <a16:colId xmlns:a16="http://schemas.microsoft.com/office/drawing/2014/main" xmlns="" val="3482668024"/>
                    </a:ext>
                  </a:extLst>
                </a:gridCol>
                <a:gridCol w="969818">
                  <a:extLst>
                    <a:ext uri="{9D8B030D-6E8A-4147-A177-3AD203B41FA5}">
                      <a16:colId xmlns:a16="http://schemas.microsoft.com/office/drawing/2014/main" xmlns="" val="1361906227"/>
                    </a:ext>
                  </a:extLst>
                </a:gridCol>
                <a:gridCol w="1039091">
                  <a:extLst>
                    <a:ext uri="{9D8B030D-6E8A-4147-A177-3AD203B41FA5}">
                      <a16:colId xmlns:a16="http://schemas.microsoft.com/office/drawing/2014/main" xmlns="" val="3134977693"/>
                    </a:ext>
                  </a:extLst>
                </a:gridCol>
                <a:gridCol w="900546">
                  <a:extLst>
                    <a:ext uri="{9D8B030D-6E8A-4147-A177-3AD203B41FA5}">
                      <a16:colId xmlns:a16="http://schemas.microsoft.com/office/drawing/2014/main" xmlns="" val="883542786"/>
                    </a:ext>
                  </a:extLst>
                </a:gridCol>
              </a:tblGrid>
              <a:tr h="689570">
                <a:tc>
                  <a:txBody>
                    <a:bodyPr/>
                    <a:lstStyle/>
                    <a:p>
                      <a:pPr marL="0" marR="0">
                        <a:lnSpc>
                          <a:spcPct val="115000"/>
                        </a:lnSpc>
                        <a:spcBef>
                          <a:spcPts val="0"/>
                        </a:spcBef>
                        <a:spcAft>
                          <a:spcPts val="0"/>
                        </a:spcAft>
                      </a:pPr>
                      <a:r>
                        <a:rPr lang="en-US" sz="900" b="1" dirty="0">
                          <a:effectLst/>
                          <a:latin typeface="Times" panose="02020603050405020304" pitchFamily="18" charset="0"/>
                          <a:ea typeface="Times" panose="02020603050405020304" pitchFamily="18" charset="0"/>
                          <a:cs typeface="Times New Roman" panose="02020603050405020304" pitchFamily="18" charset="0"/>
                        </a:rPr>
                        <a:t>MANAGEMENT PROCESS DESIGN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900" b="1">
                          <a:effectLst/>
                          <a:latin typeface="Times" panose="02020603050405020304" pitchFamily="18" charset="0"/>
                          <a:ea typeface="Times" panose="02020603050405020304" pitchFamily="18" charset="0"/>
                          <a:cs typeface="Times New Roman" panose="02020603050405020304" pitchFamily="18" charset="0"/>
                        </a:rPr>
                        <a:t>SUCCESSFULLY DONE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900" b="1">
                          <a:effectLst/>
                          <a:latin typeface="Times" panose="02020603050405020304" pitchFamily="18" charset="0"/>
                          <a:ea typeface="Times" panose="02020603050405020304" pitchFamily="18" charset="0"/>
                          <a:cs typeface="Times New Roman" panose="02020603050405020304" pitchFamily="18" charset="0"/>
                        </a:rPr>
                        <a:t> FULLY INVOLVED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900" b="1">
                          <a:effectLst/>
                          <a:latin typeface="Times" panose="02020603050405020304" pitchFamily="18" charset="0"/>
                          <a:ea typeface="Times" panose="02020603050405020304" pitchFamily="18" charset="0"/>
                          <a:cs typeface="Times New Roman" panose="02020603050405020304" pitchFamily="18" charset="0"/>
                        </a:rPr>
                        <a:t>BEGINNING STAGES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900" b="1" dirty="0">
                          <a:effectLst/>
                          <a:latin typeface="Times" panose="02020603050405020304" pitchFamily="18" charset="0"/>
                          <a:ea typeface="Times" panose="02020603050405020304" pitchFamily="18" charset="0"/>
                          <a:cs typeface="Times New Roman" panose="02020603050405020304" pitchFamily="18" charset="0"/>
                        </a:rPr>
                        <a:t>NOT BEGUN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640493515"/>
                  </a:ext>
                </a:extLst>
              </a:tr>
              <a:tr h="689570">
                <a:tc>
                  <a:txBody>
                    <a:bodyPr/>
                    <a:lstStyle/>
                    <a:p>
                      <a:pPr marL="0" marR="0">
                        <a:lnSpc>
                          <a:spcPct val="115000"/>
                        </a:lnSpc>
                        <a:spcBef>
                          <a:spcPts val="0"/>
                        </a:spcBef>
                        <a:spcAft>
                          <a:spcPts val="0"/>
                        </a:spcAft>
                      </a:pPr>
                      <a:r>
                        <a:rPr lang="en-US" sz="800">
                          <a:effectLst/>
                        </a:rPr>
                        <a:t>Our organization takes regular corrective action regarding the BD based on the feedback from external stakeholders</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945" marR="58945" marT="0" marB="0"/>
                </a:tc>
                <a:tc>
                  <a:txBody>
                    <a:bodyPr/>
                    <a:lstStyle/>
                    <a:p>
                      <a:pPr marL="0" marR="0">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945" marR="58945" marT="0" marB="0"/>
                </a:tc>
                <a:tc>
                  <a:txBody>
                    <a:bodyPr/>
                    <a:lstStyle/>
                    <a:p>
                      <a:pPr marL="0" marR="0">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945" marR="58945" marT="0" marB="0"/>
                </a:tc>
                <a:tc>
                  <a:txBody>
                    <a:bodyPr/>
                    <a:lstStyle/>
                    <a:p>
                      <a:pPr marL="0" marR="0">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945" marR="58945" marT="0" marB="0"/>
                </a:tc>
                <a:tc>
                  <a:txBody>
                    <a:bodyPr/>
                    <a:lstStyle/>
                    <a:p>
                      <a:pPr marL="0" marR="0">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945" marR="58945" marT="0" marB="0"/>
                </a:tc>
                <a:extLst>
                  <a:ext uri="{0D108BD9-81ED-4DB2-BD59-A6C34878D82A}">
                    <a16:rowId xmlns:a16="http://schemas.microsoft.com/office/drawing/2014/main" xmlns="" val="2834719165"/>
                  </a:ext>
                </a:extLst>
              </a:tr>
              <a:tr h="689570">
                <a:tc>
                  <a:txBody>
                    <a:bodyPr/>
                    <a:lstStyle/>
                    <a:p>
                      <a:pPr marL="0" marR="0">
                        <a:lnSpc>
                          <a:spcPct val="115000"/>
                        </a:lnSpc>
                        <a:spcBef>
                          <a:spcPts val="0"/>
                        </a:spcBef>
                        <a:spcAft>
                          <a:spcPts val="0"/>
                        </a:spcAft>
                      </a:pPr>
                      <a:r>
                        <a:rPr lang="en-US" sz="800">
                          <a:effectLst/>
                        </a:rPr>
                        <a:t>Our organization has strategic sessions to plan our management processes regarding gender equity</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945" marR="58945" marT="0" marB="0"/>
                </a:tc>
                <a:tc>
                  <a:txBody>
                    <a:bodyPr/>
                    <a:lstStyle/>
                    <a:p>
                      <a:pPr marL="0" marR="0">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945" marR="58945" marT="0" marB="0"/>
                </a:tc>
                <a:tc>
                  <a:txBody>
                    <a:bodyPr/>
                    <a:lstStyle/>
                    <a:p>
                      <a:pPr marL="0" marR="0">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945" marR="58945" marT="0" marB="0"/>
                </a:tc>
                <a:tc>
                  <a:txBody>
                    <a:bodyPr/>
                    <a:lstStyle/>
                    <a:p>
                      <a:pPr marL="0" marR="0">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945" marR="58945" marT="0" marB="0"/>
                </a:tc>
                <a:tc>
                  <a:txBody>
                    <a:bodyPr/>
                    <a:lstStyle/>
                    <a:p>
                      <a:pPr marL="0" marR="0">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945" marR="58945" marT="0" marB="0"/>
                </a:tc>
                <a:extLst>
                  <a:ext uri="{0D108BD9-81ED-4DB2-BD59-A6C34878D82A}">
                    <a16:rowId xmlns:a16="http://schemas.microsoft.com/office/drawing/2014/main" xmlns="" val="1075068684"/>
                  </a:ext>
                </a:extLst>
              </a:tr>
              <a:tr h="689570">
                <a:tc>
                  <a:txBody>
                    <a:bodyPr/>
                    <a:lstStyle/>
                    <a:p>
                      <a:pPr marL="0" marR="0">
                        <a:lnSpc>
                          <a:spcPct val="115000"/>
                        </a:lnSpc>
                        <a:spcBef>
                          <a:spcPts val="0"/>
                        </a:spcBef>
                        <a:spcAft>
                          <a:spcPts val="0"/>
                        </a:spcAft>
                      </a:pPr>
                      <a:r>
                        <a:rPr lang="en-US" sz="800">
                          <a:effectLst/>
                        </a:rPr>
                        <a:t>Our organization plans how to provide resources for the implementation process of gender equity</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945" marR="58945" marT="0" marB="0"/>
                </a:tc>
                <a:tc>
                  <a:txBody>
                    <a:bodyPr/>
                    <a:lstStyle/>
                    <a:p>
                      <a:pPr marL="0" marR="0">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945" marR="58945" marT="0" marB="0"/>
                </a:tc>
                <a:tc>
                  <a:txBody>
                    <a:bodyPr/>
                    <a:lstStyle/>
                    <a:p>
                      <a:pPr marL="0" marR="0">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945" marR="58945" marT="0" marB="0"/>
                </a:tc>
                <a:tc>
                  <a:txBody>
                    <a:bodyPr/>
                    <a:lstStyle/>
                    <a:p>
                      <a:pPr marL="0" marR="0">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945" marR="58945" marT="0" marB="0"/>
                </a:tc>
                <a:tc>
                  <a:txBody>
                    <a:bodyPr/>
                    <a:lstStyle/>
                    <a:p>
                      <a:pPr marL="0" marR="0">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945" marR="58945" marT="0" marB="0"/>
                </a:tc>
                <a:extLst>
                  <a:ext uri="{0D108BD9-81ED-4DB2-BD59-A6C34878D82A}">
                    <a16:rowId xmlns:a16="http://schemas.microsoft.com/office/drawing/2014/main" xmlns="" val="185866483"/>
                  </a:ext>
                </a:extLst>
              </a:tr>
              <a:tr h="689570">
                <a:tc>
                  <a:txBody>
                    <a:bodyPr/>
                    <a:lstStyle/>
                    <a:p>
                      <a:pPr marL="0" marR="0">
                        <a:lnSpc>
                          <a:spcPct val="115000"/>
                        </a:lnSpc>
                        <a:spcBef>
                          <a:spcPts val="0"/>
                        </a:spcBef>
                        <a:spcAft>
                          <a:spcPts val="0"/>
                        </a:spcAft>
                      </a:pPr>
                      <a:r>
                        <a:rPr lang="en-US" sz="800">
                          <a:effectLst/>
                        </a:rPr>
                        <a:t>Our organization plans how to provide information for the management process of gender equity</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945" marR="58945" marT="0" marB="0"/>
                </a:tc>
                <a:tc>
                  <a:txBody>
                    <a:bodyPr/>
                    <a:lstStyle/>
                    <a:p>
                      <a:pPr marL="0" marR="0">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945" marR="58945" marT="0" marB="0"/>
                </a:tc>
                <a:tc>
                  <a:txBody>
                    <a:bodyPr/>
                    <a:lstStyle/>
                    <a:p>
                      <a:pPr marL="0" marR="0">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945" marR="58945" marT="0" marB="0"/>
                </a:tc>
                <a:tc>
                  <a:txBody>
                    <a:bodyPr/>
                    <a:lstStyle/>
                    <a:p>
                      <a:pPr marL="0" marR="0">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945" marR="58945" marT="0" marB="0"/>
                </a:tc>
                <a:tc>
                  <a:txBody>
                    <a:bodyPr/>
                    <a:lstStyle/>
                    <a:p>
                      <a:pPr marL="0" marR="0">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945" marR="58945" marT="0" marB="0"/>
                </a:tc>
                <a:extLst>
                  <a:ext uri="{0D108BD9-81ED-4DB2-BD59-A6C34878D82A}">
                    <a16:rowId xmlns:a16="http://schemas.microsoft.com/office/drawing/2014/main" xmlns="" val="3715805925"/>
                  </a:ext>
                </a:extLst>
              </a:tr>
              <a:tr h="689570">
                <a:tc>
                  <a:txBody>
                    <a:bodyPr/>
                    <a:lstStyle/>
                    <a:p>
                      <a:pPr marL="0" marR="0">
                        <a:lnSpc>
                          <a:spcPct val="115000"/>
                        </a:lnSpc>
                        <a:spcBef>
                          <a:spcPts val="0"/>
                        </a:spcBef>
                        <a:spcAft>
                          <a:spcPts val="0"/>
                        </a:spcAft>
                      </a:pPr>
                      <a:r>
                        <a:rPr lang="en-US" sz="800">
                          <a:effectLst/>
                        </a:rPr>
                        <a:t>Our organization plans how to monitor our management process performance relative to gender equity</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945" marR="58945" marT="0" marB="0"/>
                </a:tc>
                <a:tc>
                  <a:txBody>
                    <a:bodyPr/>
                    <a:lstStyle/>
                    <a:p>
                      <a:pPr marL="0" marR="0">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945" marR="58945" marT="0" marB="0"/>
                </a:tc>
                <a:tc>
                  <a:txBody>
                    <a:bodyPr/>
                    <a:lstStyle/>
                    <a:p>
                      <a:pPr marL="0" marR="0">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945" marR="58945" marT="0" marB="0"/>
                </a:tc>
                <a:tc>
                  <a:txBody>
                    <a:bodyPr/>
                    <a:lstStyle/>
                    <a:p>
                      <a:pPr marL="0" marR="0">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945" marR="58945" marT="0" marB="0"/>
                </a:tc>
                <a:tc>
                  <a:txBody>
                    <a:bodyPr/>
                    <a:lstStyle/>
                    <a:p>
                      <a:pPr marL="0" marR="0">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945" marR="58945" marT="0" marB="0"/>
                </a:tc>
                <a:extLst>
                  <a:ext uri="{0D108BD9-81ED-4DB2-BD59-A6C34878D82A}">
                    <a16:rowId xmlns:a16="http://schemas.microsoft.com/office/drawing/2014/main" xmlns="" val="1053706972"/>
                  </a:ext>
                </a:extLst>
              </a:tr>
              <a:tr h="689570">
                <a:tc>
                  <a:txBody>
                    <a:bodyPr/>
                    <a:lstStyle/>
                    <a:p>
                      <a:pPr marL="0" marR="0">
                        <a:lnSpc>
                          <a:spcPct val="115000"/>
                        </a:lnSpc>
                        <a:spcBef>
                          <a:spcPts val="0"/>
                        </a:spcBef>
                        <a:spcAft>
                          <a:spcPts val="0"/>
                        </a:spcAft>
                      </a:pPr>
                      <a:r>
                        <a:rPr lang="en-US" sz="800">
                          <a:effectLst/>
                        </a:rPr>
                        <a:t>Our organization plans how to measure our management performance relative to gender equity</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945" marR="58945" marT="0" marB="0"/>
                </a:tc>
                <a:tc>
                  <a:txBody>
                    <a:bodyPr/>
                    <a:lstStyle/>
                    <a:p>
                      <a:pPr marL="0" marR="0">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945" marR="58945" marT="0" marB="0"/>
                </a:tc>
                <a:tc>
                  <a:txBody>
                    <a:bodyPr/>
                    <a:lstStyle/>
                    <a:p>
                      <a:pPr marL="0" marR="0">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945" marR="58945" marT="0" marB="0"/>
                </a:tc>
                <a:tc>
                  <a:txBody>
                    <a:bodyPr/>
                    <a:lstStyle/>
                    <a:p>
                      <a:pPr marL="0" marR="0">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945" marR="58945" marT="0" marB="0"/>
                </a:tc>
                <a:tc>
                  <a:txBody>
                    <a:bodyPr/>
                    <a:lstStyle/>
                    <a:p>
                      <a:pPr marL="0" marR="0">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945" marR="58945" marT="0" marB="0"/>
                </a:tc>
                <a:extLst>
                  <a:ext uri="{0D108BD9-81ED-4DB2-BD59-A6C34878D82A}">
                    <a16:rowId xmlns:a16="http://schemas.microsoft.com/office/drawing/2014/main" xmlns="" val="2836833531"/>
                  </a:ext>
                </a:extLst>
              </a:tr>
              <a:tr h="689570">
                <a:tc>
                  <a:txBody>
                    <a:bodyPr/>
                    <a:lstStyle/>
                    <a:p>
                      <a:pPr marL="0" marR="0">
                        <a:lnSpc>
                          <a:spcPct val="115000"/>
                        </a:lnSpc>
                        <a:spcBef>
                          <a:spcPts val="0"/>
                        </a:spcBef>
                        <a:spcAft>
                          <a:spcPts val="0"/>
                        </a:spcAft>
                      </a:pPr>
                      <a:r>
                        <a:rPr lang="en-US" sz="800">
                          <a:effectLst/>
                        </a:rPr>
                        <a:t>Our organization develops records to support our management process of gender equity</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945" marR="58945" marT="0" marB="0"/>
                </a:tc>
                <a:tc>
                  <a:txBody>
                    <a:bodyPr/>
                    <a:lstStyle/>
                    <a:p>
                      <a:pPr marL="0" marR="0">
                        <a:lnSpc>
                          <a:spcPct val="115000"/>
                        </a:lnSpc>
                        <a:spcBef>
                          <a:spcPts val="0"/>
                        </a:spcBef>
                        <a:spcAft>
                          <a:spcPts val="0"/>
                        </a:spcAft>
                      </a:pPr>
                      <a:r>
                        <a:rPr lang="en-US" sz="800" dirty="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8945" marR="58945" marT="0" marB="0"/>
                </a:tc>
                <a:tc>
                  <a:txBody>
                    <a:bodyPr/>
                    <a:lstStyle/>
                    <a:p>
                      <a:pPr marL="0" marR="0">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945" marR="58945" marT="0" marB="0"/>
                </a:tc>
                <a:tc>
                  <a:txBody>
                    <a:bodyPr/>
                    <a:lstStyle/>
                    <a:p>
                      <a:pPr marL="0" marR="0">
                        <a:lnSpc>
                          <a:spcPct val="115000"/>
                        </a:lnSpc>
                        <a:spcBef>
                          <a:spcPts val="0"/>
                        </a:spcBef>
                        <a:spcAft>
                          <a:spcPts val="0"/>
                        </a:spcAft>
                      </a:pPr>
                      <a:r>
                        <a:rPr lang="en-US" sz="8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945" marR="58945" marT="0" marB="0"/>
                </a:tc>
                <a:tc>
                  <a:txBody>
                    <a:bodyPr/>
                    <a:lstStyle/>
                    <a:p>
                      <a:pPr marL="0" marR="0">
                        <a:lnSpc>
                          <a:spcPct val="115000"/>
                        </a:lnSpc>
                        <a:spcBef>
                          <a:spcPts val="0"/>
                        </a:spcBef>
                        <a:spcAft>
                          <a:spcPts val="0"/>
                        </a:spcAft>
                      </a:pPr>
                      <a:r>
                        <a:rPr lang="en-US" sz="800" dirty="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8945" marR="58945" marT="0" marB="0"/>
                </a:tc>
                <a:extLst>
                  <a:ext uri="{0D108BD9-81ED-4DB2-BD59-A6C34878D82A}">
                    <a16:rowId xmlns:a16="http://schemas.microsoft.com/office/drawing/2014/main" xmlns="" val="3005635916"/>
                  </a:ext>
                </a:extLst>
              </a:tr>
            </a:tbl>
          </a:graphicData>
        </a:graphic>
      </p:graphicFrame>
    </p:spTree>
    <p:extLst>
      <p:ext uri="{BB962C8B-B14F-4D97-AF65-F5344CB8AC3E}">
        <p14:creationId xmlns:p14="http://schemas.microsoft.com/office/powerpoint/2010/main" val="980860315"/>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p15:prstTrans prst="peelOff"/>
      </p:transition>
    </mc:Choice>
    <mc:Fallback>
      <p:transition xmlns:p14="http://schemas.microsoft.com/office/powerpoint/2010/mai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Cartography-PowerPoint-Template-1260</Template>
  <TotalTime>191</TotalTime>
  <Words>2003</Words>
  <Application>Microsoft Macintosh PowerPoint</Application>
  <PresentationFormat>On-screen Show (4:3)</PresentationFormat>
  <Paragraphs>341</Paragraphs>
  <Slides>16</Slides>
  <Notes>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Introduction</vt:lpstr>
      <vt:lpstr>Brighton Declaration 1994</vt:lpstr>
      <vt:lpstr>Principles of Brighton Declaration</vt:lpstr>
      <vt:lpstr>       Question:  Do sport organizations have appropriate management processes and standards in place to translate principles of gender equality policies into sustainable management practice?</vt:lpstr>
      <vt:lpstr>Results</vt:lpstr>
      <vt:lpstr>Management tool for developing sustainable gender management system</vt:lpstr>
      <vt:lpstr>Management Process Design</vt:lpstr>
      <vt:lpstr>Management Process Design continued</vt:lpstr>
      <vt:lpstr>Documenting the Management Process</vt:lpstr>
      <vt:lpstr>Implementing the Management Process</vt:lpstr>
      <vt:lpstr>Supporting the Management Process</vt:lpstr>
      <vt:lpstr>Monitoring and Controlling Management Process</vt:lpstr>
      <vt:lpstr>Improving the Management Process</vt:lpstr>
      <vt:lpstr>Advantages </vt:lpstr>
      <vt:lpstr>Selected Resources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Darlene A Kluka</dc:creator>
  <cp:lastModifiedBy>Heather Alderman</cp:lastModifiedBy>
  <cp:revision>32</cp:revision>
  <dcterms:created xsi:type="dcterms:W3CDTF">2018-03-26T15:28:10Z</dcterms:created>
  <dcterms:modified xsi:type="dcterms:W3CDTF">2019-02-19T15:12:38Z</dcterms:modified>
</cp:coreProperties>
</file>