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7"/>
  </p:notesMasterIdLst>
  <p:handoutMasterIdLst>
    <p:handoutMasterId r:id="rId18"/>
  </p:handoutMasterIdLst>
  <p:sldIdLst>
    <p:sldId id="287" r:id="rId2"/>
    <p:sldId id="319" r:id="rId3"/>
    <p:sldId id="318" r:id="rId4"/>
    <p:sldId id="296" r:id="rId5"/>
    <p:sldId id="320" r:id="rId6"/>
    <p:sldId id="328" r:id="rId7"/>
    <p:sldId id="321" r:id="rId8"/>
    <p:sldId id="322" r:id="rId9"/>
    <p:sldId id="326" r:id="rId10"/>
    <p:sldId id="330" r:id="rId11"/>
    <p:sldId id="327" r:id="rId12"/>
    <p:sldId id="323" r:id="rId13"/>
    <p:sldId id="324" r:id="rId14"/>
    <p:sldId id="329" r:id="rId15"/>
    <p:sldId id="317" r:id="rId16"/>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pitchFamily="-107" charset="0"/>
        <a:ea typeface="ＭＳ Ｐゴシック" pitchFamily="-107" charset="-128"/>
        <a:cs typeface="+mn-cs"/>
      </a:defRPr>
    </a:lvl1pPr>
    <a:lvl2pPr marL="457200" algn="l" rtl="0" eaLnBrk="0" fontAlgn="base" hangingPunct="0">
      <a:spcBef>
        <a:spcPct val="0"/>
      </a:spcBef>
      <a:spcAft>
        <a:spcPct val="0"/>
      </a:spcAft>
      <a:defRPr sz="2400" kern="1200">
        <a:solidFill>
          <a:schemeClr val="tx1"/>
        </a:solidFill>
        <a:latin typeface="Times" pitchFamily="-107" charset="0"/>
        <a:ea typeface="ＭＳ Ｐゴシック" pitchFamily="-107" charset="-128"/>
        <a:cs typeface="+mn-cs"/>
      </a:defRPr>
    </a:lvl2pPr>
    <a:lvl3pPr marL="914400" algn="l" rtl="0" eaLnBrk="0" fontAlgn="base" hangingPunct="0">
      <a:spcBef>
        <a:spcPct val="0"/>
      </a:spcBef>
      <a:spcAft>
        <a:spcPct val="0"/>
      </a:spcAft>
      <a:defRPr sz="2400" kern="1200">
        <a:solidFill>
          <a:schemeClr val="tx1"/>
        </a:solidFill>
        <a:latin typeface="Times" pitchFamily="-107" charset="0"/>
        <a:ea typeface="ＭＳ Ｐゴシック" pitchFamily="-107" charset="-128"/>
        <a:cs typeface="+mn-cs"/>
      </a:defRPr>
    </a:lvl3pPr>
    <a:lvl4pPr marL="1371600" algn="l" rtl="0" eaLnBrk="0" fontAlgn="base" hangingPunct="0">
      <a:spcBef>
        <a:spcPct val="0"/>
      </a:spcBef>
      <a:spcAft>
        <a:spcPct val="0"/>
      </a:spcAft>
      <a:defRPr sz="2400" kern="1200">
        <a:solidFill>
          <a:schemeClr val="tx1"/>
        </a:solidFill>
        <a:latin typeface="Times" pitchFamily="-107" charset="0"/>
        <a:ea typeface="ＭＳ Ｐゴシック" pitchFamily="-107" charset="-128"/>
        <a:cs typeface="+mn-cs"/>
      </a:defRPr>
    </a:lvl4pPr>
    <a:lvl5pPr marL="1828800" algn="l" rtl="0" eaLnBrk="0" fontAlgn="base" hangingPunct="0">
      <a:spcBef>
        <a:spcPct val="0"/>
      </a:spcBef>
      <a:spcAft>
        <a:spcPct val="0"/>
      </a:spcAft>
      <a:defRPr sz="2400" kern="1200">
        <a:solidFill>
          <a:schemeClr val="tx1"/>
        </a:solidFill>
        <a:latin typeface="Times" pitchFamily="-107" charset="0"/>
        <a:ea typeface="ＭＳ Ｐゴシック" pitchFamily="-107" charset="-128"/>
        <a:cs typeface="+mn-cs"/>
      </a:defRPr>
    </a:lvl5pPr>
    <a:lvl6pPr marL="2286000" algn="l" defTabSz="914400" rtl="0" eaLnBrk="1" latinLnBrk="0" hangingPunct="1">
      <a:defRPr sz="2400" kern="1200">
        <a:solidFill>
          <a:schemeClr val="tx1"/>
        </a:solidFill>
        <a:latin typeface="Times" pitchFamily="-107" charset="0"/>
        <a:ea typeface="ＭＳ Ｐゴシック" pitchFamily="-107" charset="-128"/>
        <a:cs typeface="+mn-cs"/>
      </a:defRPr>
    </a:lvl6pPr>
    <a:lvl7pPr marL="2743200" algn="l" defTabSz="914400" rtl="0" eaLnBrk="1" latinLnBrk="0" hangingPunct="1">
      <a:defRPr sz="2400" kern="1200">
        <a:solidFill>
          <a:schemeClr val="tx1"/>
        </a:solidFill>
        <a:latin typeface="Times" pitchFamily="-107" charset="0"/>
        <a:ea typeface="ＭＳ Ｐゴシック" pitchFamily="-107" charset="-128"/>
        <a:cs typeface="+mn-cs"/>
      </a:defRPr>
    </a:lvl7pPr>
    <a:lvl8pPr marL="3200400" algn="l" defTabSz="914400" rtl="0" eaLnBrk="1" latinLnBrk="0" hangingPunct="1">
      <a:defRPr sz="2400" kern="1200">
        <a:solidFill>
          <a:schemeClr val="tx1"/>
        </a:solidFill>
        <a:latin typeface="Times" pitchFamily="-107" charset="0"/>
        <a:ea typeface="ＭＳ Ｐゴシック" pitchFamily="-107" charset="-128"/>
        <a:cs typeface="+mn-cs"/>
      </a:defRPr>
    </a:lvl8pPr>
    <a:lvl9pPr marL="3657600" algn="l" defTabSz="914400" rtl="0" eaLnBrk="1" latinLnBrk="0" hangingPunct="1">
      <a:defRPr sz="2400" kern="1200">
        <a:solidFill>
          <a:schemeClr val="tx1"/>
        </a:solidFill>
        <a:latin typeface="Times" pitchFamily="-107" charset="0"/>
        <a:ea typeface="ＭＳ Ｐゴシック" pitchFamily="-107" charset="-128"/>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336699"/>
    <a:srgbClr val="181A6B"/>
    <a:srgbClr val="BAD0FF"/>
    <a:srgbClr val="1B3FAA"/>
    <a:srgbClr val="E5EB5A"/>
    <a:srgbClr val="C9CD4D"/>
    <a:srgbClr val="8885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78"/>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54" d="100"/>
          <a:sy n="54" d="100"/>
        </p:scale>
        <p:origin x="-174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38475" cy="466725"/>
          </a:xfrm>
          <a:prstGeom prst="rect">
            <a:avLst/>
          </a:prstGeom>
          <a:noFill/>
          <a:ln w="9525">
            <a:noFill/>
            <a:miter lim="800000"/>
            <a:headEnd/>
            <a:tailEnd/>
          </a:ln>
          <a:effectLst/>
        </p:spPr>
        <p:txBody>
          <a:bodyPr vert="horz" wrap="square" lIns="93536" tIns="46768" rIns="93536" bIns="46768" numCol="1" anchor="t" anchorCtr="0" compatLnSpc="1">
            <a:prstTxWarp prst="textNoShape">
              <a:avLst/>
            </a:prstTxWarp>
          </a:bodyPr>
          <a:lstStyle>
            <a:lvl1pPr defTabSz="935038">
              <a:defRPr sz="1200"/>
            </a:lvl1pPr>
          </a:lstStyle>
          <a:p>
            <a:endParaRPr lang="en-US"/>
          </a:p>
        </p:txBody>
      </p:sp>
      <p:sp>
        <p:nvSpPr>
          <p:cNvPr id="43011" name="Rectangle 3"/>
          <p:cNvSpPr>
            <a:spLocks noGrp="1" noChangeArrowheads="1"/>
          </p:cNvSpPr>
          <p:nvPr>
            <p:ph type="dt" sz="quarter" idx="1"/>
          </p:nvPr>
        </p:nvSpPr>
        <p:spPr bwMode="auto">
          <a:xfrm>
            <a:off x="3971925" y="0"/>
            <a:ext cx="3038475" cy="466725"/>
          </a:xfrm>
          <a:prstGeom prst="rect">
            <a:avLst/>
          </a:prstGeom>
          <a:noFill/>
          <a:ln w="9525">
            <a:noFill/>
            <a:miter lim="800000"/>
            <a:headEnd/>
            <a:tailEnd/>
          </a:ln>
          <a:effectLst/>
        </p:spPr>
        <p:txBody>
          <a:bodyPr vert="horz" wrap="square" lIns="93536" tIns="46768" rIns="93536" bIns="46768" numCol="1" anchor="t" anchorCtr="0" compatLnSpc="1">
            <a:prstTxWarp prst="textNoShape">
              <a:avLst/>
            </a:prstTxWarp>
          </a:bodyPr>
          <a:lstStyle>
            <a:lvl1pPr algn="r" defTabSz="935038">
              <a:defRPr sz="1200"/>
            </a:lvl1pPr>
          </a:lstStyle>
          <a:p>
            <a:endParaRPr lang="en-US"/>
          </a:p>
        </p:txBody>
      </p:sp>
      <p:sp>
        <p:nvSpPr>
          <p:cNvPr id="43012" name="Rectangle 4"/>
          <p:cNvSpPr>
            <a:spLocks noGrp="1" noChangeArrowheads="1"/>
          </p:cNvSpPr>
          <p:nvPr>
            <p:ph type="ftr" sz="quarter" idx="2"/>
          </p:nvPr>
        </p:nvSpPr>
        <p:spPr bwMode="auto">
          <a:xfrm>
            <a:off x="0" y="8829675"/>
            <a:ext cx="3038475" cy="466725"/>
          </a:xfrm>
          <a:prstGeom prst="rect">
            <a:avLst/>
          </a:prstGeom>
          <a:noFill/>
          <a:ln w="9525">
            <a:noFill/>
            <a:miter lim="800000"/>
            <a:headEnd/>
            <a:tailEnd/>
          </a:ln>
          <a:effectLst/>
        </p:spPr>
        <p:txBody>
          <a:bodyPr vert="horz" wrap="square" lIns="93536" tIns="46768" rIns="93536" bIns="46768" numCol="1" anchor="b" anchorCtr="0" compatLnSpc="1">
            <a:prstTxWarp prst="textNoShape">
              <a:avLst/>
            </a:prstTxWarp>
          </a:bodyPr>
          <a:lstStyle>
            <a:lvl1pPr defTabSz="935038">
              <a:defRPr sz="1200"/>
            </a:lvl1pPr>
          </a:lstStyle>
          <a:p>
            <a:endParaRPr lang="en-US"/>
          </a:p>
        </p:txBody>
      </p:sp>
      <p:sp>
        <p:nvSpPr>
          <p:cNvPr id="43013" name="Rectangle 5"/>
          <p:cNvSpPr>
            <a:spLocks noGrp="1" noChangeArrowheads="1"/>
          </p:cNvSpPr>
          <p:nvPr>
            <p:ph type="sldNum" sz="quarter" idx="3"/>
          </p:nvPr>
        </p:nvSpPr>
        <p:spPr bwMode="auto">
          <a:xfrm>
            <a:off x="3971925" y="8829675"/>
            <a:ext cx="3038475" cy="466725"/>
          </a:xfrm>
          <a:prstGeom prst="rect">
            <a:avLst/>
          </a:prstGeom>
          <a:noFill/>
          <a:ln w="9525">
            <a:noFill/>
            <a:miter lim="800000"/>
            <a:headEnd/>
            <a:tailEnd/>
          </a:ln>
          <a:effectLst/>
        </p:spPr>
        <p:txBody>
          <a:bodyPr vert="horz" wrap="square" lIns="93536" tIns="46768" rIns="93536" bIns="46768" numCol="1" anchor="b" anchorCtr="0" compatLnSpc="1">
            <a:prstTxWarp prst="textNoShape">
              <a:avLst/>
            </a:prstTxWarp>
          </a:bodyPr>
          <a:lstStyle>
            <a:lvl1pPr algn="r" defTabSz="935038">
              <a:defRPr sz="1200"/>
            </a:lvl1pPr>
          </a:lstStyle>
          <a:p>
            <a:fld id="{E99C5713-26DE-4EA6-9024-11071A18E028}" type="slidenum">
              <a:rPr lang="en-US"/>
              <a:pPr/>
              <a:t>‹#›</a:t>
            </a:fld>
            <a:endParaRPr lang="en-US"/>
          </a:p>
        </p:txBody>
      </p:sp>
    </p:spTree>
    <p:extLst>
      <p:ext uri="{BB962C8B-B14F-4D97-AF65-F5344CB8AC3E}">
        <p14:creationId xmlns:p14="http://schemas.microsoft.com/office/powerpoint/2010/main" val="472588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3060700" cy="461963"/>
          </a:xfrm>
          <a:prstGeom prst="rect">
            <a:avLst/>
          </a:prstGeom>
          <a:noFill/>
          <a:ln w="9525">
            <a:noFill/>
            <a:miter lim="800000"/>
            <a:headEnd/>
            <a:tailEnd/>
          </a:ln>
          <a:effectLst/>
        </p:spPr>
        <p:txBody>
          <a:bodyPr vert="horz" wrap="square" lIns="92226" tIns="46113" rIns="92226" bIns="46113" numCol="1" anchor="t" anchorCtr="0" compatLnSpc="1">
            <a:prstTxWarp prst="textNoShape">
              <a:avLst/>
            </a:prstTxWarp>
          </a:bodyPr>
          <a:lstStyle>
            <a:lvl1pPr defTabSz="922338">
              <a:defRPr sz="1200"/>
            </a:lvl1pPr>
          </a:lstStyle>
          <a:p>
            <a:endParaRPr lang="en-US"/>
          </a:p>
        </p:txBody>
      </p:sp>
      <p:sp>
        <p:nvSpPr>
          <p:cNvPr id="126979" name="Rectangle 3"/>
          <p:cNvSpPr>
            <a:spLocks noGrp="1" noChangeArrowheads="1"/>
          </p:cNvSpPr>
          <p:nvPr>
            <p:ph type="dt" idx="1"/>
          </p:nvPr>
        </p:nvSpPr>
        <p:spPr bwMode="auto">
          <a:xfrm>
            <a:off x="3979863" y="0"/>
            <a:ext cx="3060700" cy="461963"/>
          </a:xfrm>
          <a:prstGeom prst="rect">
            <a:avLst/>
          </a:prstGeom>
          <a:noFill/>
          <a:ln w="9525">
            <a:noFill/>
            <a:miter lim="800000"/>
            <a:headEnd/>
            <a:tailEnd/>
          </a:ln>
          <a:effectLst/>
        </p:spPr>
        <p:txBody>
          <a:bodyPr vert="horz" wrap="square" lIns="92226" tIns="46113" rIns="92226" bIns="46113" numCol="1" anchor="t" anchorCtr="0" compatLnSpc="1">
            <a:prstTxWarp prst="textNoShape">
              <a:avLst/>
            </a:prstTxWarp>
          </a:bodyPr>
          <a:lstStyle>
            <a:lvl1pPr algn="r" defTabSz="922338">
              <a:defRPr sz="1200"/>
            </a:lvl1pPr>
          </a:lstStyle>
          <a:p>
            <a:endParaRPr lang="en-US"/>
          </a:p>
        </p:txBody>
      </p:sp>
      <p:sp>
        <p:nvSpPr>
          <p:cNvPr id="14340" name="Rectangle 4"/>
          <p:cNvSpPr>
            <a:spLocks noGrp="1" noRot="1" noChangeAspect="1" noChangeArrowheads="1" noTextEdit="1"/>
          </p:cNvSpPr>
          <p:nvPr>
            <p:ph type="sldImg" idx="2"/>
          </p:nvPr>
        </p:nvSpPr>
        <p:spPr bwMode="auto">
          <a:xfrm>
            <a:off x="1174750" y="692150"/>
            <a:ext cx="4614863" cy="3460750"/>
          </a:xfrm>
          <a:prstGeom prst="rect">
            <a:avLst/>
          </a:prstGeom>
          <a:noFill/>
          <a:ln w="9525">
            <a:solidFill>
              <a:srgbClr val="000000"/>
            </a:solidFill>
            <a:miter lim="800000"/>
            <a:headEnd/>
            <a:tailEnd/>
          </a:ln>
        </p:spPr>
      </p:sp>
      <p:sp>
        <p:nvSpPr>
          <p:cNvPr id="126981" name="Rectangle 5"/>
          <p:cNvSpPr>
            <a:spLocks noGrp="1" noChangeArrowheads="1"/>
          </p:cNvSpPr>
          <p:nvPr>
            <p:ph type="body" sz="quarter" idx="3"/>
          </p:nvPr>
        </p:nvSpPr>
        <p:spPr bwMode="auto">
          <a:xfrm>
            <a:off x="917575" y="4384675"/>
            <a:ext cx="5127625" cy="4229100"/>
          </a:xfrm>
          <a:prstGeom prst="rect">
            <a:avLst/>
          </a:prstGeom>
          <a:noFill/>
          <a:ln w="9525">
            <a:noFill/>
            <a:miter lim="800000"/>
            <a:headEnd/>
            <a:tailEnd/>
          </a:ln>
          <a:effectLst/>
        </p:spPr>
        <p:txBody>
          <a:bodyPr vert="horz" wrap="square" lIns="92226" tIns="46113" rIns="92226" bIns="4611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6982" name="Rectangle 6"/>
          <p:cNvSpPr>
            <a:spLocks noGrp="1" noChangeArrowheads="1"/>
          </p:cNvSpPr>
          <p:nvPr>
            <p:ph type="ftr" sz="quarter" idx="4"/>
          </p:nvPr>
        </p:nvSpPr>
        <p:spPr bwMode="auto">
          <a:xfrm>
            <a:off x="0" y="8843963"/>
            <a:ext cx="3060700" cy="461962"/>
          </a:xfrm>
          <a:prstGeom prst="rect">
            <a:avLst/>
          </a:prstGeom>
          <a:noFill/>
          <a:ln w="9525">
            <a:noFill/>
            <a:miter lim="800000"/>
            <a:headEnd/>
            <a:tailEnd/>
          </a:ln>
          <a:effectLst/>
        </p:spPr>
        <p:txBody>
          <a:bodyPr vert="horz" wrap="square" lIns="92226" tIns="46113" rIns="92226" bIns="46113" numCol="1" anchor="b" anchorCtr="0" compatLnSpc="1">
            <a:prstTxWarp prst="textNoShape">
              <a:avLst/>
            </a:prstTxWarp>
          </a:bodyPr>
          <a:lstStyle>
            <a:lvl1pPr defTabSz="922338">
              <a:defRPr sz="1200"/>
            </a:lvl1pPr>
          </a:lstStyle>
          <a:p>
            <a:endParaRPr lang="en-US"/>
          </a:p>
        </p:txBody>
      </p:sp>
      <p:sp>
        <p:nvSpPr>
          <p:cNvPr id="126983" name="Rectangle 7"/>
          <p:cNvSpPr>
            <a:spLocks noGrp="1" noChangeArrowheads="1"/>
          </p:cNvSpPr>
          <p:nvPr>
            <p:ph type="sldNum" sz="quarter" idx="5"/>
          </p:nvPr>
        </p:nvSpPr>
        <p:spPr bwMode="auto">
          <a:xfrm>
            <a:off x="3979863" y="8843963"/>
            <a:ext cx="3060700" cy="461962"/>
          </a:xfrm>
          <a:prstGeom prst="rect">
            <a:avLst/>
          </a:prstGeom>
          <a:noFill/>
          <a:ln w="9525">
            <a:noFill/>
            <a:miter lim="800000"/>
            <a:headEnd/>
            <a:tailEnd/>
          </a:ln>
          <a:effectLst/>
        </p:spPr>
        <p:txBody>
          <a:bodyPr vert="horz" wrap="square" lIns="92226" tIns="46113" rIns="92226" bIns="46113" numCol="1" anchor="b" anchorCtr="0" compatLnSpc="1">
            <a:prstTxWarp prst="textNoShape">
              <a:avLst/>
            </a:prstTxWarp>
          </a:bodyPr>
          <a:lstStyle>
            <a:lvl1pPr algn="r" defTabSz="922338">
              <a:defRPr sz="1200"/>
            </a:lvl1pPr>
          </a:lstStyle>
          <a:p>
            <a:fld id="{362CDC1C-71CF-40A7-98BA-45017FAA8BD6}" type="slidenum">
              <a:rPr lang="en-US"/>
              <a:pPr/>
              <a:t>‹#›</a:t>
            </a:fld>
            <a:endParaRPr lang="en-US"/>
          </a:p>
        </p:txBody>
      </p:sp>
    </p:spTree>
    <p:extLst>
      <p:ext uri="{BB962C8B-B14F-4D97-AF65-F5344CB8AC3E}">
        <p14:creationId xmlns:p14="http://schemas.microsoft.com/office/powerpoint/2010/main" val="36081479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1AB7A97-2394-4D74-8DB0-4E35B4B7A426}" type="slidenum">
              <a:rPr lang="en-US"/>
              <a:pPr/>
              <a:t>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65665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137C2948-7E5C-41E5-AED2-9C0419AAA2C6}" type="slidenum">
              <a:rPr lang="en-US"/>
              <a:pPr/>
              <a:t>4</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26328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814B2F4A-3262-44EB-94B9-D35A3CDBDA4C}" type="slidenum">
              <a:rPr lang="en-US"/>
              <a:pPr/>
              <a:t>15</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535822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4" descr="F-PepsiCo-GreaterGood_TMPLT.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 name="Picture 10" descr="alligator_peek_head.png"/>
          <p:cNvPicPr>
            <a:picLocks noChangeAspect="1"/>
          </p:cNvPicPr>
          <p:nvPr userDrawn="1"/>
        </p:nvPicPr>
        <p:blipFill>
          <a:blip r:embed="rId3"/>
          <a:srcRect/>
          <a:stretch>
            <a:fillRect/>
          </a:stretch>
        </p:blipFill>
        <p:spPr bwMode="auto">
          <a:xfrm>
            <a:off x="0" y="3200400"/>
            <a:ext cx="9144000" cy="1701800"/>
          </a:xfrm>
          <a:prstGeom prst="rect">
            <a:avLst/>
          </a:prstGeom>
          <a:noFill/>
          <a:ln w="9525">
            <a:noFill/>
            <a:miter lim="800000"/>
            <a:headEnd/>
            <a:tailEnd/>
          </a:ln>
        </p:spPr>
      </p:pic>
      <p:pic>
        <p:nvPicPr>
          <p:cNvPr id="4" name="Picture 12" descr="alligator_peek_cover.png"/>
          <p:cNvPicPr>
            <a:picLocks noChangeAspect="1"/>
          </p:cNvPicPr>
          <p:nvPr userDrawn="1"/>
        </p:nvPicPr>
        <p:blipFill>
          <a:blip r:embed="rId4"/>
          <a:srcRect/>
          <a:stretch>
            <a:fillRect/>
          </a:stretch>
        </p:blipFill>
        <p:spPr bwMode="auto">
          <a:xfrm>
            <a:off x="0" y="3429000"/>
            <a:ext cx="9144000" cy="34290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66800"/>
            <a:ext cx="8229600" cy="762000"/>
          </a:xfrm>
          <a:prstGeom prst="rect">
            <a:avLst/>
          </a:prstGeom>
        </p:spPr>
        <p:txBody>
          <a:bodyPr vert="horz"/>
          <a:lstStyle>
            <a:lvl1pPr>
              <a:defRPr/>
            </a:lvl1pPr>
          </a:lstStyle>
          <a:p>
            <a:r>
              <a:rPr lang="en-US" dirty="0" smtClean="0"/>
              <a:t>Title</a:t>
            </a:r>
            <a:endParaRPr lang="en-US" dirty="0"/>
          </a:p>
        </p:txBody>
      </p:sp>
      <p:sp>
        <p:nvSpPr>
          <p:cNvPr id="3" name="Content Placeholder 2"/>
          <p:cNvSpPr>
            <a:spLocks noGrp="1"/>
          </p:cNvSpPr>
          <p:nvPr>
            <p:ph idx="1"/>
          </p:nvPr>
        </p:nvSpPr>
        <p:spPr>
          <a:xfrm>
            <a:off x="457200" y="1905000"/>
            <a:ext cx="8229600" cy="4221163"/>
          </a:xfrm>
          <a:prstGeom prst="rect">
            <a:avLst/>
          </a:prstGeom>
        </p:spPr>
        <p:txBody>
          <a:bodyPr vert="horz"/>
          <a:lstStyle>
            <a:lvl1pPr algn="l">
              <a:defRPr/>
            </a:lvl1pPr>
            <a:lvl2pPr marL="742950" indent="-285750">
              <a:buClrTx/>
              <a:buFont typeface="Courier New" panose="02070309020205020404" pitchFamily="49" charset="0"/>
              <a:buChar char="o"/>
              <a:defRPr/>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vert="horz" anchor="t"/>
          <a:lstStyle>
            <a:lvl1pPr algn="l">
              <a:defRPr sz="4000" b="1" cap="all"/>
            </a:lvl1pPr>
          </a:lstStyle>
          <a:p>
            <a:r>
              <a:rPr lang="en-US" dirty="0" smtClean="0"/>
              <a:t>TITLE</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vert="horz" anchor="b"/>
          <a:lstStyle>
            <a:lvl1pPr marL="0" indent="0">
              <a:buNone/>
              <a:defRPr sz="2000" baseline="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Author Text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66800"/>
            <a:ext cx="8229600" cy="685800"/>
          </a:xfrm>
          <a:prstGeom prst="rect">
            <a:avLst/>
          </a:prstGeom>
        </p:spPr>
        <p:txBody>
          <a:bodyPr vert="horz"/>
          <a:lstStyle>
            <a:lvl1pPr>
              <a:defRPr/>
            </a:lvl1pPr>
          </a:lstStyle>
          <a:p>
            <a:r>
              <a:rPr lang="en-US" dirty="0" smtClean="0"/>
              <a:t>Title</a:t>
            </a:r>
            <a:endParaRPr lang="en-US" dirty="0"/>
          </a:p>
        </p:txBody>
      </p:sp>
      <p:sp>
        <p:nvSpPr>
          <p:cNvPr id="3" name="Content Placeholder 2"/>
          <p:cNvSpPr>
            <a:spLocks noGrp="1"/>
          </p:cNvSpPr>
          <p:nvPr>
            <p:ph sz="half" idx="1" hasCustomPrompt="1"/>
          </p:nvPr>
        </p:nvSpPr>
        <p:spPr>
          <a:xfrm>
            <a:off x="457200" y="1828800"/>
            <a:ext cx="4038600" cy="4297363"/>
          </a:xfrm>
          <a:prstGeom prst="rect">
            <a:avLst/>
          </a:prstGeom>
        </p:spPr>
        <p:txBody>
          <a:bodyPr vert="horz"/>
          <a:lstStyle>
            <a:lvl1pPr algn="l">
              <a:defRPr sz="2200"/>
            </a:lvl1pPr>
            <a:lvl2pPr marL="742950" indent="-285750">
              <a:buClrTx/>
              <a:buFont typeface="Courier New" panose="02070309020205020404" pitchFamily="49" charset="0"/>
              <a:buChar char="o"/>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2"/>
          <p:cNvSpPr>
            <a:spLocks noGrp="1"/>
          </p:cNvSpPr>
          <p:nvPr>
            <p:ph sz="half" idx="10" hasCustomPrompt="1"/>
          </p:nvPr>
        </p:nvSpPr>
        <p:spPr>
          <a:xfrm>
            <a:off x="4648200" y="1828800"/>
            <a:ext cx="4038600" cy="4297363"/>
          </a:xfrm>
          <a:prstGeom prst="rect">
            <a:avLst/>
          </a:prstGeom>
        </p:spPr>
        <p:txBody>
          <a:bodyPr vert="horz"/>
          <a:lstStyle>
            <a:lvl1pPr algn="l">
              <a:defRPr sz="2200"/>
            </a:lvl1pPr>
            <a:lvl2pPr marL="742950" indent="-285750">
              <a:buClrTx/>
              <a:buFont typeface="Courier New" panose="02070309020205020404" pitchFamily="49" charset="0"/>
              <a:buChar char="o"/>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31887"/>
            <a:ext cx="8229600" cy="609601"/>
          </a:xfrm>
          <a:prstGeom prst="rect">
            <a:avLst/>
          </a:prstGeom>
        </p:spPr>
        <p:txBody>
          <a:bodyPr vert="horz"/>
          <a:lstStyle>
            <a:lvl1pPr>
              <a:defRPr/>
            </a:lvl1pPr>
          </a:lstStyle>
          <a:p>
            <a:r>
              <a:rPr lang="en-US" dirty="0" smtClean="0"/>
              <a:t>Title</a:t>
            </a:r>
            <a:endParaRPr lang="en-US" dirty="0"/>
          </a:p>
        </p:txBody>
      </p:sp>
      <p:sp>
        <p:nvSpPr>
          <p:cNvPr id="3" name="Text Placeholder 2"/>
          <p:cNvSpPr>
            <a:spLocks noGrp="1"/>
          </p:cNvSpPr>
          <p:nvPr>
            <p:ph type="body" idx="1" hasCustomPrompt="1"/>
          </p:nvPr>
        </p:nvSpPr>
        <p:spPr>
          <a:xfrm>
            <a:off x="457200" y="1828800"/>
            <a:ext cx="4040188" cy="457200"/>
          </a:xfrm>
          <a:prstGeom prst="rect">
            <a:avLst/>
          </a:prstGeom>
        </p:spPr>
        <p:txBody>
          <a:bodyPr vert="horz"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Title</a:t>
            </a:r>
          </a:p>
        </p:txBody>
      </p:sp>
      <p:sp>
        <p:nvSpPr>
          <p:cNvPr id="5" name="Text Placeholder 4"/>
          <p:cNvSpPr>
            <a:spLocks noGrp="1"/>
          </p:cNvSpPr>
          <p:nvPr>
            <p:ph type="body" sz="quarter" idx="3" hasCustomPrompt="1"/>
          </p:nvPr>
        </p:nvSpPr>
        <p:spPr>
          <a:xfrm>
            <a:off x="4648200" y="1828800"/>
            <a:ext cx="4041775" cy="457200"/>
          </a:xfrm>
          <a:prstGeom prst="rect">
            <a:avLst/>
          </a:prstGeom>
        </p:spPr>
        <p:txBody>
          <a:bodyPr vert="horz"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Title</a:t>
            </a:r>
          </a:p>
        </p:txBody>
      </p:sp>
      <p:sp>
        <p:nvSpPr>
          <p:cNvPr id="7" name="Content Placeholder 2"/>
          <p:cNvSpPr>
            <a:spLocks noGrp="1"/>
          </p:cNvSpPr>
          <p:nvPr>
            <p:ph sz="half" idx="10" hasCustomPrompt="1"/>
          </p:nvPr>
        </p:nvSpPr>
        <p:spPr>
          <a:xfrm>
            <a:off x="457200" y="2373312"/>
            <a:ext cx="4038600" cy="3951288"/>
          </a:xfrm>
          <a:prstGeom prst="rect">
            <a:avLst/>
          </a:prstGeom>
        </p:spPr>
        <p:txBody>
          <a:bodyPr vert="horz"/>
          <a:lstStyle>
            <a:lvl1pPr algn="l">
              <a:defRPr sz="2200"/>
            </a:lvl1pPr>
            <a:lvl2pPr marL="742950" indent="-285750">
              <a:buClrTx/>
              <a:buFont typeface="Courier New" panose="02070309020205020404" pitchFamily="49" charset="0"/>
              <a:buChar char="o"/>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1" hasCustomPrompt="1"/>
          </p:nvPr>
        </p:nvSpPr>
        <p:spPr>
          <a:xfrm>
            <a:off x="4648200" y="2373312"/>
            <a:ext cx="4038600" cy="3951288"/>
          </a:xfrm>
          <a:prstGeom prst="rect">
            <a:avLst/>
          </a:prstGeom>
        </p:spPr>
        <p:txBody>
          <a:bodyPr vert="horz"/>
          <a:lstStyle>
            <a:lvl1pPr algn="l">
              <a:defRPr sz="2200"/>
            </a:lvl1pPr>
            <a:lvl2pPr marL="742950" indent="-285750">
              <a:buClrTx/>
              <a:buFont typeface="Courier New" panose="02070309020205020404" pitchFamily="49" charset="0"/>
              <a:buChar char="o"/>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857500"/>
            <a:ext cx="8229600" cy="723900"/>
          </a:xfrm>
          <a:prstGeom prst="rect">
            <a:avLst/>
          </a:prstGeom>
        </p:spPr>
        <p:txBody>
          <a:bodyPr vert="horz"/>
          <a:lstStyle>
            <a:lvl1pPr>
              <a:defRPr/>
            </a:lvl1pPr>
          </a:lstStyle>
          <a:p>
            <a:r>
              <a:rPr lang="en-US" dirty="0" smtClean="0"/>
              <a:t>Title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66800"/>
            <a:ext cx="3008313" cy="762000"/>
          </a:xfrm>
          <a:prstGeom prst="rect">
            <a:avLst/>
          </a:prstGeom>
        </p:spPr>
        <p:txBody>
          <a:bodyPr vert="horz" anchor="b"/>
          <a:lstStyle>
            <a:lvl1pPr algn="ctr">
              <a:defRPr sz="2000" b="1"/>
            </a:lvl1pPr>
          </a:lstStyle>
          <a:p>
            <a:r>
              <a:rPr lang="en-US" dirty="0" smtClean="0"/>
              <a:t>Title</a:t>
            </a:r>
            <a:endParaRPr lang="en-US" dirty="0"/>
          </a:p>
        </p:txBody>
      </p:sp>
      <p:sp>
        <p:nvSpPr>
          <p:cNvPr id="3" name="Content Placeholder 2"/>
          <p:cNvSpPr>
            <a:spLocks noGrp="1"/>
          </p:cNvSpPr>
          <p:nvPr>
            <p:ph idx="1"/>
          </p:nvPr>
        </p:nvSpPr>
        <p:spPr>
          <a:xfrm>
            <a:off x="3575050" y="1066800"/>
            <a:ext cx="5111750" cy="5059363"/>
          </a:xfrm>
          <a:prstGeom prst="rect">
            <a:avLst/>
          </a:prstGeom>
        </p:spPr>
        <p:txBody>
          <a:bodyPr vert="horz"/>
          <a:lstStyle>
            <a:lvl1pPr algn="l">
              <a:defRPr sz="3200"/>
            </a:lvl1pPr>
            <a:lvl2pPr marL="742950" indent="-285750" algn="l">
              <a:buClrTx/>
              <a:buFont typeface="Courier New" panose="02070309020205020404" pitchFamily="49" charset="0"/>
              <a:buChar char="o"/>
              <a:defRPr sz="2600"/>
            </a:lvl2pPr>
            <a:lvl3pPr algn="l">
              <a:defRPr sz="2400"/>
            </a:lvl3pPr>
            <a:lvl4pPr algn="l">
              <a:defRPr sz="2200"/>
            </a:lvl4pPr>
            <a:lvl5pPr algn="l">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5000"/>
            <a:ext cx="3008313" cy="4221163"/>
          </a:xfrm>
          <a:prstGeom prst="rect">
            <a:avLst/>
          </a:prstGeom>
        </p:spPr>
        <p:txBody>
          <a:bodyPr vert="horz"/>
          <a:lstStyle>
            <a:lvl1pPr marL="0" indent="0" algn="l">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142999"/>
            <a:ext cx="5486400" cy="3584575"/>
          </a:xfrm>
          <a:prstGeom prst="rect">
            <a:avLst/>
          </a:prstGeom>
        </p:spPr>
        <p:txBody>
          <a:bodyPr vert="horz"/>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lgn="l">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descr="F-PepsiCo-GreaterGood_TMPLT.jpg"/>
          <p:cNvPicPr>
            <a:picLocks noChangeAspect="1"/>
          </p:cNvPicPr>
          <p:nvPr userDrawn="1"/>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9" name="Rectangle 8"/>
          <p:cNvSpPr/>
          <p:nvPr userDrawn="1"/>
        </p:nvSpPr>
        <p:spPr bwMode="auto">
          <a:xfrm>
            <a:off x="0" y="990600"/>
            <a:ext cx="9144000" cy="5867400"/>
          </a:xfrm>
          <a:prstGeom prst="rect">
            <a:avLst/>
          </a:prstGeom>
          <a:gradFill flip="none" rotWithShape="1">
            <a:gsLst>
              <a:gs pos="0">
                <a:srgbClr val="FF6600">
                  <a:alpha val="77000"/>
                </a:srgbClr>
              </a:gs>
              <a:gs pos="100000">
                <a:srgbClr val="FFFFFF"/>
              </a:gs>
            </a:gsLst>
            <a:lin ang="16200000" scaled="0"/>
            <a:tileRect/>
          </a:gradFill>
          <a:ln w="17526" cap="flat" cmpd="sng" algn="ctr">
            <a:noFill/>
            <a:prstDash val="solid"/>
            <a:round/>
            <a:headEnd type="none" w="med" len="med"/>
            <a:tailEnd type="none" w="med" len="med"/>
          </a:ln>
          <a:effectLst/>
        </p:spPr>
        <p:txBody>
          <a:bodyPr/>
          <a:lstStyle/>
          <a:p>
            <a:endParaRPr lang="en-US"/>
          </a:p>
        </p:txBody>
      </p:sp>
      <p:sp>
        <p:nvSpPr>
          <p:cNvPr id="6" name="Rectangle 5"/>
          <p:cNvSpPr/>
          <p:nvPr userDrawn="1"/>
        </p:nvSpPr>
        <p:spPr bwMode="auto">
          <a:xfrm>
            <a:off x="228600" y="990599"/>
            <a:ext cx="8686800" cy="5614805"/>
          </a:xfrm>
          <a:prstGeom prst="rect">
            <a:avLst/>
          </a:prstGeom>
          <a:solidFill>
            <a:schemeClr val="bg1"/>
          </a:solidFill>
          <a:ln w="17526" cap="flat" cmpd="sng" algn="ctr">
            <a:noFill/>
            <a:prstDash val="solid"/>
            <a:round/>
            <a:headEnd type="none" w="med" len="med"/>
            <a:tailEnd type="none" w="med" len="med"/>
          </a:ln>
          <a:effectLst>
            <a:innerShdw blurRad="149225" dist="50800" dir="13500000">
              <a:srgbClr val="000000">
                <a:alpha val="76000"/>
              </a:srgbClr>
            </a:innerShdw>
          </a:effectLst>
        </p:spPr>
        <p:txBody>
          <a:bodyPr/>
          <a:lstStyle/>
          <a:p>
            <a:endParaRPr lang="en-US"/>
          </a:p>
        </p:txBody>
      </p:sp>
      <p:sp>
        <p:nvSpPr>
          <p:cNvPr id="5" name="Rectangle 4"/>
          <p:cNvSpPr>
            <a:spLocks noChangeArrowheads="1"/>
          </p:cNvSpPr>
          <p:nvPr userDrawn="1"/>
        </p:nvSpPr>
        <p:spPr bwMode="auto">
          <a:xfrm>
            <a:off x="0" y="0"/>
            <a:ext cx="9144000" cy="990600"/>
          </a:xfrm>
          <a:prstGeom prst="rect">
            <a:avLst/>
          </a:prstGeom>
          <a:gradFill rotWithShape="1">
            <a:gsLst>
              <a:gs pos="0">
                <a:srgbClr val="181A6B"/>
              </a:gs>
              <a:gs pos="5000">
                <a:srgbClr val="181A6B"/>
              </a:gs>
              <a:gs pos="100000">
                <a:srgbClr val="336699"/>
              </a:gs>
            </a:gsLst>
            <a:lin ang="16320000"/>
          </a:gradFill>
          <a:ln w="17526">
            <a:noFill/>
            <a:round/>
            <a:headEnd/>
            <a:tailEnd/>
          </a:ln>
          <a:effectLst>
            <a:outerShdw dist="38100" dir="5400000" rotWithShape="0">
              <a:srgbClr val="808080">
                <a:alpha val="42999"/>
              </a:srgbClr>
            </a:outerShdw>
          </a:effectLst>
        </p:spPr>
        <p:txBody>
          <a:bodyPr/>
          <a:lstStyle/>
          <a:p>
            <a:endParaRPr lang="en-US"/>
          </a:p>
        </p:txBody>
      </p:sp>
      <p:pic>
        <p:nvPicPr>
          <p:cNvPr id="1032" name="Picture 6" descr="UF-Dept_logo_WHT1.png"/>
          <p:cNvPicPr>
            <a:picLocks noChangeAspect="1"/>
          </p:cNvPicPr>
          <p:nvPr userDrawn="1"/>
        </p:nvPicPr>
        <p:blipFill>
          <a:blip r:embed="rId12"/>
          <a:srcRect/>
          <a:stretch>
            <a:fillRect/>
          </a:stretch>
        </p:blipFill>
        <p:spPr bwMode="auto">
          <a:xfrm>
            <a:off x="228600" y="228600"/>
            <a:ext cx="3276600" cy="614363"/>
          </a:xfrm>
          <a:prstGeom prst="rect">
            <a:avLst/>
          </a:prstGeom>
          <a:noFill/>
          <a:ln w="9525">
            <a:noFill/>
            <a:miter lim="800000"/>
            <a:headEnd/>
            <a:tailEnd/>
          </a:ln>
        </p:spPr>
      </p:pic>
      <p:sp>
        <p:nvSpPr>
          <p:cNvPr id="1065" name="Text Box 41"/>
          <p:cNvSpPr txBox="1">
            <a:spLocks noChangeArrowheads="1"/>
          </p:cNvSpPr>
          <p:nvPr/>
        </p:nvSpPr>
        <p:spPr bwMode="auto">
          <a:xfrm>
            <a:off x="8824913" y="6578600"/>
            <a:ext cx="381000" cy="215900"/>
          </a:xfrm>
          <a:prstGeom prst="rect">
            <a:avLst/>
          </a:prstGeom>
          <a:noFill/>
          <a:ln w="9525">
            <a:noFill/>
            <a:miter lim="800000"/>
            <a:headEnd/>
            <a:tailEnd/>
          </a:ln>
          <a:effectLst/>
        </p:spPr>
        <p:txBody>
          <a:bodyPr>
            <a:spAutoFit/>
          </a:bodyPr>
          <a:lstStyle/>
          <a:p>
            <a:pPr algn="ctr">
              <a:spcBef>
                <a:spcPct val="50000"/>
              </a:spcBef>
            </a:pPr>
            <a:fld id="{03497C14-2221-42E7-950D-293702B05F07}" type="slidenum">
              <a:rPr lang="en-US" sz="800">
                <a:solidFill>
                  <a:schemeClr val="bg1"/>
                </a:solidFill>
                <a:latin typeface="Arial" charset="0"/>
              </a:rPr>
              <a:pPr algn="ctr">
                <a:spcBef>
                  <a:spcPct val="50000"/>
                </a:spcBef>
              </a:pPr>
              <a:t>‹#›</a:t>
            </a:fld>
            <a:endParaRPr lang="en-US" sz="800">
              <a:solidFill>
                <a:schemeClr val="bg1"/>
              </a:solidFill>
            </a:endParaRPr>
          </a:p>
        </p:txBody>
      </p:sp>
      <p:pic>
        <p:nvPicPr>
          <p:cNvPr id="1034" name="Picture 9" descr="UF-campanile_BLU.png"/>
          <p:cNvPicPr>
            <a:picLocks noChangeAspect="1"/>
          </p:cNvPicPr>
          <p:nvPr userDrawn="1"/>
        </p:nvPicPr>
        <p:blipFill>
          <a:blip r:embed="rId13"/>
          <a:srcRect/>
          <a:stretch>
            <a:fillRect/>
          </a:stretch>
        </p:blipFill>
        <p:spPr bwMode="auto">
          <a:xfrm flipH="1">
            <a:off x="7696200" y="0"/>
            <a:ext cx="1447800" cy="990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5"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Lst>
  <p:txStyles>
    <p:titleStyle>
      <a:lvl1pPr algn="ctr" rtl="0" eaLnBrk="0" fontAlgn="base" hangingPunct="0">
        <a:spcBef>
          <a:spcPct val="0"/>
        </a:spcBef>
        <a:spcAft>
          <a:spcPct val="0"/>
        </a:spcAft>
        <a:defRPr sz="4400">
          <a:solidFill>
            <a:schemeClr val="tx2"/>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a:solidFill>
            <a:schemeClr val="tx2"/>
          </a:solidFill>
          <a:latin typeface="Times"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a:solidFill>
            <a:schemeClr val="tx2"/>
          </a:solidFill>
          <a:latin typeface="Times"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a:solidFill>
            <a:schemeClr val="tx2"/>
          </a:solidFill>
          <a:latin typeface="Times"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a:solidFill>
            <a:schemeClr val="tx2"/>
          </a:solidFill>
          <a:latin typeface="Times" pitchFamily="-107" charset="0"/>
          <a:ea typeface="ＭＳ Ｐゴシック" pitchFamily="-107" charset="-128"/>
          <a:cs typeface="ＭＳ Ｐゴシック" pitchFamily="-107" charset="-128"/>
        </a:defRPr>
      </a:lvl5pPr>
      <a:lvl6pPr marL="457200" algn="ctr" rtl="0" eaLnBrk="0" fontAlgn="base" hangingPunct="0">
        <a:spcBef>
          <a:spcPct val="0"/>
        </a:spcBef>
        <a:spcAft>
          <a:spcPct val="0"/>
        </a:spcAft>
        <a:defRPr sz="4400">
          <a:solidFill>
            <a:schemeClr val="tx2"/>
          </a:solidFill>
          <a:latin typeface="Times" pitchFamily="-107" charset="0"/>
        </a:defRPr>
      </a:lvl6pPr>
      <a:lvl7pPr marL="914400" algn="ctr" rtl="0" eaLnBrk="0" fontAlgn="base" hangingPunct="0">
        <a:spcBef>
          <a:spcPct val="0"/>
        </a:spcBef>
        <a:spcAft>
          <a:spcPct val="0"/>
        </a:spcAft>
        <a:defRPr sz="4400">
          <a:solidFill>
            <a:schemeClr val="tx2"/>
          </a:solidFill>
          <a:latin typeface="Times" pitchFamily="-107" charset="0"/>
        </a:defRPr>
      </a:lvl7pPr>
      <a:lvl8pPr marL="1371600" algn="ctr" rtl="0" eaLnBrk="0" fontAlgn="base" hangingPunct="0">
        <a:spcBef>
          <a:spcPct val="0"/>
        </a:spcBef>
        <a:spcAft>
          <a:spcPct val="0"/>
        </a:spcAft>
        <a:defRPr sz="4400">
          <a:solidFill>
            <a:schemeClr val="tx2"/>
          </a:solidFill>
          <a:latin typeface="Times" pitchFamily="-107" charset="0"/>
        </a:defRPr>
      </a:lvl8pPr>
      <a:lvl9pPr marL="1828800" algn="ctr" rtl="0" eaLnBrk="0" fontAlgn="base" hangingPunct="0">
        <a:spcBef>
          <a:spcPct val="0"/>
        </a:spcBef>
        <a:spcAft>
          <a:spcPct val="0"/>
        </a:spcAft>
        <a:defRPr sz="4400">
          <a:solidFill>
            <a:schemeClr val="tx2"/>
          </a:solidFill>
          <a:latin typeface="Times" pitchFamily="-107" charset="0"/>
        </a:defRPr>
      </a:lvl9pPr>
    </p:titleStyle>
    <p:bodyStyle>
      <a:lvl1pPr marL="342900" indent="-342900" algn="r" rtl="0" eaLnBrk="0" fontAlgn="base" hangingPunct="0">
        <a:spcBef>
          <a:spcPct val="20000"/>
        </a:spcBef>
        <a:spcAft>
          <a:spcPct val="0"/>
        </a:spcAft>
        <a:buChar char="•"/>
        <a:defRPr sz="2200">
          <a:solidFill>
            <a:schemeClr val="tx1"/>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rgbClr val="008031"/>
        </a:buClr>
        <a:buChar char="*"/>
        <a:defRPr sz="2000">
          <a:solidFill>
            <a:schemeClr val="tx1"/>
          </a:solidFill>
          <a:latin typeface="+mn-lt"/>
          <a:ea typeface="ＭＳ Ｐゴシック" pitchFamily="-107"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9144000" cy="990600"/>
          </a:xfrm>
          <a:prstGeom prst="rect">
            <a:avLst/>
          </a:prstGeom>
          <a:gradFill rotWithShape="1">
            <a:gsLst>
              <a:gs pos="0">
                <a:srgbClr val="181A6B"/>
              </a:gs>
              <a:gs pos="5000">
                <a:srgbClr val="181A6B"/>
              </a:gs>
              <a:gs pos="100000">
                <a:srgbClr val="336699"/>
              </a:gs>
            </a:gsLst>
            <a:lin ang="16320000"/>
          </a:gradFill>
          <a:ln w="17526">
            <a:noFill/>
            <a:round/>
            <a:headEnd/>
            <a:tailEnd/>
          </a:ln>
          <a:effectLst>
            <a:outerShdw dist="38100" dir="5400000" rotWithShape="0">
              <a:srgbClr val="808080">
                <a:alpha val="42999"/>
              </a:srgbClr>
            </a:outerShdw>
          </a:effectLst>
        </p:spPr>
        <p:txBody>
          <a:bodyPr/>
          <a:lstStyle/>
          <a:p>
            <a:endParaRPr lang="en-US"/>
          </a:p>
        </p:txBody>
      </p:sp>
      <p:sp>
        <p:nvSpPr>
          <p:cNvPr id="3" name="Rectangle 2"/>
          <p:cNvSpPr/>
          <p:nvPr/>
        </p:nvSpPr>
        <p:spPr bwMode="auto">
          <a:xfrm>
            <a:off x="0" y="4876800"/>
            <a:ext cx="9144000" cy="1981200"/>
          </a:xfrm>
          <a:prstGeom prst="rect">
            <a:avLst/>
          </a:prstGeom>
          <a:gradFill flip="none" rotWithShape="1">
            <a:gsLst>
              <a:gs pos="0">
                <a:srgbClr val="FF6600">
                  <a:alpha val="74000"/>
                </a:srgbClr>
              </a:gs>
              <a:gs pos="65000">
                <a:srgbClr val="FFFFFF"/>
              </a:gs>
            </a:gsLst>
            <a:lin ang="16200000" scaled="0"/>
            <a:tileRect/>
          </a:gradFill>
          <a:ln w="17526" cap="flat" cmpd="sng" algn="ctr">
            <a:noFill/>
            <a:prstDash val="solid"/>
            <a:round/>
            <a:headEnd type="none" w="med" len="med"/>
            <a:tailEnd type="none" w="med" len="med"/>
          </a:ln>
          <a:effectLst>
            <a:innerShdw blurRad="149225" dist="50800" dir="13500000">
              <a:srgbClr val="000000">
                <a:alpha val="76000"/>
              </a:srgbClr>
            </a:innerShdw>
          </a:effectLst>
        </p:spPr>
        <p:txBody>
          <a:bodyPr/>
          <a:lstStyle/>
          <a:p>
            <a:endParaRPr lang="en-US"/>
          </a:p>
        </p:txBody>
      </p:sp>
      <p:sp>
        <p:nvSpPr>
          <p:cNvPr id="15366" name="Rectangle 21"/>
          <p:cNvSpPr>
            <a:spLocks noChangeArrowheads="1"/>
          </p:cNvSpPr>
          <p:nvPr/>
        </p:nvSpPr>
        <p:spPr bwMode="auto">
          <a:xfrm>
            <a:off x="228600" y="4953000"/>
            <a:ext cx="8686800" cy="1828800"/>
          </a:xfrm>
          <a:prstGeom prst="rect">
            <a:avLst/>
          </a:prstGeom>
          <a:noFill/>
          <a:ln w="9525">
            <a:noFill/>
            <a:miter lim="800000"/>
            <a:headEnd/>
            <a:tailEnd/>
          </a:ln>
        </p:spPr>
        <p:txBody>
          <a:bodyPr/>
          <a:lstStyle/>
          <a:p>
            <a:pPr algn="ctr"/>
            <a:r>
              <a:rPr lang="en-US" sz="3200" dirty="0" smtClean="0">
                <a:solidFill>
                  <a:srgbClr val="11529B"/>
                </a:solidFill>
                <a:latin typeface="Times New Roman" pitchFamily="-107" charset="0"/>
              </a:rPr>
              <a:t>The Boldness of Students on Social Media:</a:t>
            </a:r>
          </a:p>
          <a:p>
            <a:pPr algn="ctr"/>
            <a:r>
              <a:rPr lang="en-US" sz="3200" dirty="0" smtClean="0">
                <a:solidFill>
                  <a:srgbClr val="11529B"/>
                </a:solidFill>
                <a:latin typeface="Times New Roman" pitchFamily="-107" charset="0"/>
              </a:rPr>
              <a:t>A New Way to Facilitate Classroom Discussion</a:t>
            </a:r>
            <a:endParaRPr lang="en-US" sz="3200" dirty="0">
              <a:solidFill>
                <a:srgbClr val="11529B"/>
              </a:solidFill>
              <a:latin typeface="Times New Roman" pitchFamily="-107" charset="0"/>
            </a:endParaRPr>
          </a:p>
          <a:p>
            <a:pPr algn="ctr"/>
            <a:endParaRPr lang="en-US" sz="1000" b="1" dirty="0" smtClean="0">
              <a:solidFill>
                <a:srgbClr val="404040"/>
              </a:solidFill>
              <a:latin typeface="Times New Roman" pitchFamily="-107" charset="0"/>
            </a:endParaRPr>
          </a:p>
          <a:p>
            <a:pPr algn="ctr"/>
            <a:r>
              <a:rPr lang="en-US" sz="1600" b="1" dirty="0" smtClean="0">
                <a:solidFill>
                  <a:srgbClr val="404040"/>
                </a:solidFill>
                <a:latin typeface="Times New Roman" pitchFamily="-107" charset="0"/>
              </a:rPr>
              <a:t>Robert Turick and Dr. Trevor Bopp (Advisor), University of Florida</a:t>
            </a:r>
            <a:endParaRPr lang="en-US" sz="1600" b="1" dirty="0">
              <a:solidFill>
                <a:srgbClr val="404040"/>
              </a:solidFill>
              <a:latin typeface="Times New Roman" pitchFamily="-107" charset="0"/>
            </a:endParaRPr>
          </a:p>
          <a:p>
            <a:pPr algn="ctr"/>
            <a:r>
              <a:rPr lang="en-US" sz="1600" b="1" dirty="0" smtClean="0">
                <a:solidFill>
                  <a:srgbClr val="404040"/>
                </a:solidFill>
                <a:latin typeface="Times New Roman" pitchFamily="-107" charset="0"/>
              </a:rPr>
              <a:t>February 11, 2016</a:t>
            </a:r>
            <a:endParaRPr lang="en-US" sz="1600" b="1" dirty="0">
              <a:solidFill>
                <a:srgbClr val="404040"/>
              </a:solidFill>
              <a:latin typeface="Times New Roman" pitchFamily="-107" charset="0"/>
            </a:endParaRPr>
          </a:p>
        </p:txBody>
      </p:sp>
      <p:pic>
        <p:nvPicPr>
          <p:cNvPr id="15367" name="Picture 4" descr="UF-Dept_logo_WHT1.png"/>
          <p:cNvPicPr>
            <a:picLocks noChangeAspect="1"/>
          </p:cNvPicPr>
          <p:nvPr/>
        </p:nvPicPr>
        <p:blipFill>
          <a:blip r:embed="rId3"/>
          <a:srcRect/>
          <a:stretch>
            <a:fillRect/>
          </a:stretch>
        </p:blipFill>
        <p:spPr bwMode="auto">
          <a:xfrm>
            <a:off x="228600" y="228600"/>
            <a:ext cx="3276600" cy="614363"/>
          </a:xfrm>
          <a:prstGeom prst="rect">
            <a:avLst/>
          </a:prstGeom>
          <a:noFill/>
          <a:ln w="9525">
            <a:noFill/>
            <a:miter lim="800000"/>
            <a:headEnd/>
            <a:tailEnd/>
          </a:ln>
        </p:spPr>
      </p:pic>
      <p:pic>
        <p:nvPicPr>
          <p:cNvPr id="15368" name="Picture 6" descr="UF-campanile_BLU.png"/>
          <p:cNvPicPr>
            <a:picLocks noChangeAspect="1"/>
          </p:cNvPicPr>
          <p:nvPr/>
        </p:nvPicPr>
        <p:blipFill>
          <a:blip r:embed="rId4"/>
          <a:srcRect/>
          <a:stretch>
            <a:fillRect/>
          </a:stretch>
        </p:blipFill>
        <p:spPr bwMode="auto">
          <a:xfrm flipH="1">
            <a:off x="7696200" y="0"/>
            <a:ext cx="1447800" cy="9906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a:t>
            </a:r>
            <a:r>
              <a:rPr lang="en-US" dirty="0" smtClean="0"/>
              <a:t>Tweets: Contribution</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007012"/>
            <a:ext cx="4114800" cy="349198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25" y="2286000"/>
            <a:ext cx="4000500" cy="3231433"/>
          </a:xfrm>
          <a:prstGeom prst="rect">
            <a:avLst/>
          </a:prstGeom>
        </p:spPr>
      </p:pic>
    </p:spTree>
    <p:extLst>
      <p:ext uri="{BB962C8B-B14F-4D97-AF65-F5344CB8AC3E}">
        <p14:creationId xmlns:p14="http://schemas.microsoft.com/office/powerpoint/2010/main" val="1712802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a:t>
            </a:r>
            <a:r>
              <a:rPr lang="en-US" dirty="0" smtClean="0"/>
              <a:t>Tweets: Personality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1821425"/>
            <a:ext cx="4316357" cy="351024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296" y="5410200"/>
            <a:ext cx="5611008" cy="1019317"/>
          </a:xfrm>
          <a:prstGeom prst="rect">
            <a:avLst/>
          </a:prstGeom>
        </p:spPr>
      </p:pic>
    </p:spTree>
    <p:extLst>
      <p:ext uri="{BB962C8B-B14F-4D97-AF65-F5344CB8AC3E}">
        <p14:creationId xmlns:p14="http://schemas.microsoft.com/office/powerpoint/2010/main" val="3064891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Reflections</a:t>
            </a:r>
            <a:endParaRPr lang="en-US" dirty="0"/>
          </a:p>
        </p:txBody>
      </p:sp>
      <p:sp>
        <p:nvSpPr>
          <p:cNvPr id="3" name="Content Placeholder 2"/>
          <p:cNvSpPr>
            <a:spLocks noGrp="1"/>
          </p:cNvSpPr>
          <p:nvPr>
            <p:ph idx="1"/>
          </p:nvPr>
        </p:nvSpPr>
        <p:spPr/>
        <p:txBody>
          <a:bodyPr/>
          <a:lstStyle/>
          <a:p>
            <a:r>
              <a:rPr lang="en-US" dirty="0" smtClean="0"/>
              <a:t>“Loved being able to debate and then go </a:t>
            </a:r>
            <a:r>
              <a:rPr lang="en-US" b="1" dirty="0" smtClean="0"/>
              <a:t>look at what people were saying on Twitter</a:t>
            </a:r>
            <a:r>
              <a:rPr lang="en-US" dirty="0" smtClean="0"/>
              <a:t> about what I said.”</a:t>
            </a:r>
          </a:p>
          <a:p>
            <a:pPr marL="0" indent="0">
              <a:buNone/>
            </a:pPr>
            <a:endParaRPr lang="en-US" dirty="0"/>
          </a:p>
          <a:p>
            <a:r>
              <a:rPr lang="en-US" dirty="0" smtClean="0"/>
              <a:t>“Wish more classes did projects like this because it’s </a:t>
            </a:r>
            <a:r>
              <a:rPr lang="en-US" b="1" dirty="0" smtClean="0"/>
              <a:t>better than sitting and just watching people talk</a:t>
            </a:r>
            <a:r>
              <a:rPr lang="en-US" dirty="0" smtClean="0"/>
              <a:t>.”</a:t>
            </a:r>
          </a:p>
          <a:p>
            <a:pPr marL="0" indent="0">
              <a:buNone/>
            </a:pPr>
            <a:endParaRPr lang="en-US" dirty="0"/>
          </a:p>
          <a:p>
            <a:r>
              <a:rPr lang="en-US" dirty="0" smtClean="0"/>
              <a:t>“I thought people were </a:t>
            </a:r>
            <a:r>
              <a:rPr lang="en-US" b="1" dirty="0" smtClean="0"/>
              <a:t>sometimes mean</a:t>
            </a:r>
            <a:r>
              <a:rPr lang="en-US" dirty="0" smtClean="0"/>
              <a:t>, but I guess that was because they could tell when we were </a:t>
            </a:r>
            <a:r>
              <a:rPr lang="en-US" b="1" dirty="0" smtClean="0"/>
              <a:t>not prepared</a:t>
            </a:r>
            <a:r>
              <a:rPr lang="en-US" dirty="0" smtClean="0"/>
              <a:t>.”</a:t>
            </a:r>
          </a:p>
          <a:p>
            <a:pPr marL="0" indent="0">
              <a:buNone/>
            </a:pPr>
            <a:endParaRPr lang="en-US" dirty="0"/>
          </a:p>
          <a:p>
            <a:r>
              <a:rPr lang="en-US" dirty="0" smtClean="0"/>
              <a:t>“When you debate in front of your peers you really feel the need to </a:t>
            </a:r>
            <a:r>
              <a:rPr lang="en-US" b="1" dirty="0" smtClean="0"/>
              <a:t>do as much research as possible so you don’t look bad</a:t>
            </a:r>
            <a:r>
              <a:rPr lang="en-US" dirty="0" smtClean="0"/>
              <a:t>.”</a:t>
            </a:r>
            <a:endParaRPr lang="en-US" dirty="0"/>
          </a:p>
        </p:txBody>
      </p:sp>
    </p:spTree>
    <p:extLst>
      <p:ext uri="{BB962C8B-B14F-4D97-AF65-F5344CB8AC3E}">
        <p14:creationId xmlns:p14="http://schemas.microsoft.com/office/powerpoint/2010/main" val="1277173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US" dirty="0"/>
          </a:p>
        </p:txBody>
      </p:sp>
      <p:sp>
        <p:nvSpPr>
          <p:cNvPr id="3" name="Content Placeholder 2"/>
          <p:cNvSpPr>
            <a:spLocks noGrp="1"/>
          </p:cNvSpPr>
          <p:nvPr>
            <p:ph idx="1"/>
          </p:nvPr>
        </p:nvSpPr>
        <p:spPr/>
        <p:txBody>
          <a:bodyPr/>
          <a:lstStyle/>
          <a:p>
            <a:r>
              <a:rPr lang="en-US" dirty="0" smtClean="0"/>
              <a:t>Data </a:t>
            </a:r>
            <a:r>
              <a:rPr lang="en-US" dirty="0"/>
              <a:t>reveal that utilizing social media as a peer evaluation tool creates an environment where students are </a:t>
            </a:r>
            <a:r>
              <a:rPr lang="en-US" b="1" dirty="0"/>
              <a:t>more engaged in the learning process and more critical of their classmates </a:t>
            </a:r>
            <a:r>
              <a:rPr lang="en-US" dirty="0"/>
              <a:t>than with traditional peer/group evaluation forms. </a:t>
            </a:r>
            <a:endParaRPr lang="en-US" dirty="0" smtClean="0"/>
          </a:p>
          <a:p>
            <a:pPr marL="0" indent="0">
              <a:buNone/>
            </a:pPr>
            <a:endParaRPr lang="en-US" sz="1100" dirty="0"/>
          </a:p>
          <a:p>
            <a:r>
              <a:rPr lang="en-US" dirty="0"/>
              <a:t>Given that Twitter engages students in a dialogue regarding ethical or social issues in the sport industry, while encouraging them to apply critical thinking to those issues and the suggestions of their peers, provides </a:t>
            </a:r>
            <a:r>
              <a:rPr lang="en-US" b="1" dirty="0"/>
              <a:t>support for the educational utility of social media use in the classroom.</a:t>
            </a:r>
          </a:p>
        </p:txBody>
      </p:sp>
    </p:spTree>
    <p:extLst>
      <p:ext uri="{BB962C8B-B14F-4D97-AF65-F5344CB8AC3E}">
        <p14:creationId xmlns:p14="http://schemas.microsoft.com/office/powerpoint/2010/main" val="759420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905000"/>
            <a:ext cx="8229600" cy="4648200"/>
          </a:xfrm>
        </p:spPr>
        <p:txBody>
          <a:bodyPr/>
          <a:lstStyle/>
          <a:p>
            <a:pPr marL="0" indent="0">
              <a:buNone/>
            </a:pPr>
            <a:r>
              <a:rPr lang="en-US" sz="1200" dirty="0"/>
              <a:t>Hattie, J. (2012). </a:t>
            </a:r>
            <a:r>
              <a:rPr lang="en-US" sz="1200" i="1" dirty="0"/>
              <a:t>Visible learning for teachers: Maximizing impact on learning</a:t>
            </a:r>
            <a:r>
              <a:rPr lang="en-US" sz="1200" dirty="0"/>
              <a:t>. London: Routledge</a:t>
            </a:r>
            <a:r>
              <a:rPr lang="en-US" sz="1200" dirty="0" smtClean="0"/>
              <a:t>.</a:t>
            </a:r>
          </a:p>
          <a:p>
            <a:pPr marL="0" indent="0">
              <a:buNone/>
            </a:pPr>
            <a:endParaRPr lang="en-US" sz="800" dirty="0" smtClean="0"/>
          </a:p>
          <a:p>
            <a:pPr marL="0" indent="0">
              <a:buNone/>
            </a:pPr>
            <a:r>
              <a:rPr lang="en-US" sz="1200" dirty="0" smtClean="0"/>
              <a:t>Junco, R. (2014). </a:t>
            </a:r>
            <a:r>
              <a:rPr lang="en-US" sz="1200" i="1" dirty="0" smtClean="0"/>
              <a:t>Engaging students through social media: Evidence based practices for use in student affairs</a:t>
            </a:r>
            <a:r>
              <a:rPr lang="en-US" sz="1200" dirty="0" smtClean="0"/>
              <a:t>. </a:t>
            </a:r>
            <a:r>
              <a:rPr lang="en-US" sz="1200" dirty="0"/>
              <a:t>San Francisco: Jossey-Bass.</a:t>
            </a:r>
          </a:p>
          <a:p>
            <a:pPr marL="0" indent="0">
              <a:buNone/>
            </a:pPr>
            <a:endParaRPr lang="en-US" sz="800" dirty="0" smtClean="0"/>
          </a:p>
          <a:p>
            <a:pPr marL="0" indent="0">
              <a:buNone/>
            </a:pPr>
            <a:r>
              <a:rPr lang="en-US" sz="1200" dirty="0"/>
              <a:t>Junco, R., &amp; Timm, D. M. (2008). </a:t>
            </a:r>
            <a:r>
              <a:rPr lang="en-US" sz="1200" i="1" dirty="0"/>
              <a:t>Using emerging technologies to enhance student engagement</a:t>
            </a:r>
            <a:r>
              <a:rPr lang="en-US" sz="1200" dirty="0"/>
              <a:t>. San Francisco: </a:t>
            </a:r>
            <a:r>
              <a:rPr lang="en-US" sz="1200" dirty="0" err="1"/>
              <a:t>Jossey</a:t>
            </a:r>
            <a:r>
              <a:rPr lang="en-US" sz="1200" dirty="0"/>
              <a:t>-Bass</a:t>
            </a:r>
            <a:r>
              <a:rPr lang="en-US" sz="1200" dirty="0" smtClean="0"/>
              <a:t>.</a:t>
            </a:r>
            <a:endParaRPr lang="en-US" sz="1200" dirty="0"/>
          </a:p>
          <a:p>
            <a:pPr marL="0" indent="0">
              <a:buNone/>
            </a:pPr>
            <a:endParaRPr lang="en-US" sz="800" dirty="0"/>
          </a:p>
          <a:p>
            <a:pPr marL="0" indent="0">
              <a:buNone/>
            </a:pPr>
            <a:r>
              <a:rPr lang="en-US" sz="1200" dirty="0" smtClean="0"/>
              <a:t>Marr</a:t>
            </a:r>
            <a:r>
              <a:rPr lang="en-US" sz="1200" dirty="0"/>
              <a:t>, J., &amp; DeWaele, C. S. (2015). Incorporating </a:t>
            </a:r>
            <a:r>
              <a:rPr lang="en-US" sz="1200" dirty="0" smtClean="0"/>
              <a:t>Twitter </a:t>
            </a:r>
            <a:r>
              <a:rPr lang="en-US" sz="1200" dirty="0"/>
              <a:t>within the sport management classroom: Rules and uses for effective practical application. </a:t>
            </a:r>
            <a:r>
              <a:rPr lang="en-US" sz="1200" i="1" dirty="0"/>
              <a:t>Journal </a:t>
            </a:r>
            <a:r>
              <a:rPr lang="en-US" sz="1200" i="1" dirty="0" smtClean="0"/>
              <a:t>of Hospitality</a:t>
            </a:r>
            <a:r>
              <a:rPr lang="en-US" sz="1200" i="1" dirty="0"/>
              <a:t>, Leisure, Sport &amp; Tourism </a:t>
            </a:r>
            <a:r>
              <a:rPr lang="en-US" sz="1200" i="1" dirty="0" smtClean="0"/>
              <a:t>Education</a:t>
            </a:r>
            <a:r>
              <a:rPr lang="en-US" sz="1200" dirty="0" smtClean="0"/>
              <a:t>, </a:t>
            </a:r>
            <a:r>
              <a:rPr lang="en-US" sz="1200" i="1" dirty="0" smtClean="0"/>
              <a:t>17, </a:t>
            </a:r>
            <a:r>
              <a:rPr lang="en-US" sz="1200" dirty="0" smtClean="0"/>
              <a:t>1-4</a:t>
            </a:r>
            <a:r>
              <a:rPr lang="en-US" sz="1200" dirty="0"/>
              <a:t>.</a:t>
            </a:r>
            <a:endParaRPr lang="en-US" sz="1200" dirty="0" smtClean="0"/>
          </a:p>
          <a:p>
            <a:pPr marL="0" indent="0">
              <a:buNone/>
            </a:pPr>
            <a:endParaRPr lang="en-US" sz="800" dirty="0" smtClean="0"/>
          </a:p>
          <a:p>
            <a:pPr marL="0" indent="0">
              <a:buNone/>
            </a:pPr>
            <a:r>
              <a:rPr lang="en-US" sz="1200" dirty="0"/>
              <a:t>O’Boyle, I. (2014). Mobilising social media in sport management education. </a:t>
            </a:r>
            <a:r>
              <a:rPr lang="en-US" sz="1200" i="1" dirty="0"/>
              <a:t>Journal </a:t>
            </a:r>
            <a:r>
              <a:rPr lang="en-US" sz="1200" i="1" dirty="0" smtClean="0"/>
              <a:t>of </a:t>
            </a:r>
            <a:r>
              <a:rPr lang="en-US" sz="1200" i="1" dirty="0"/>
              <a:t>Hospitality, Leisure, Sport &amp; Tourism </a:t>
            </a:r>
            <a:r>
              <a:rPr lang="en-US" sz="1200" i="1" dirty="0" smtClean="0"/>
              <a:t>Education</a:t>
            </a:r>
            <a:r>
              <a:rPr lang="en-US" sz="1200" dirty="0" smtClean="0"/>
              <a:t>,</a:t>
            </a:r>
            <a:r>
              <a:rPr lang="en-US" sz="1200" dirty="0"/>
              <a:t> </a:t>
            </a:r>
            <a:r>
              <a:rPr lang="en-US" sz="1200" i="1" dirty="0" smtClean="0"/>
              <a:t>15, </a:t>
            </a:r>
            <a:r>
              <a:rPr lang="en-US" sz="1200" dirty="0" smtClean="0"/>
              <a:t>58-60.</a:t>
            </a:r>
          </a:p>
          <a:p>
            <a:pPr marL="0" indent="0">
              <a:buNone/>
            </a:pPr>
            <a:endParaRPr lang="en-US" sz="800" dirty="0"/>
          </a:p>
          <a:p>
            <a:pPr marL="0" indent="0">
              <a:buNone/>
            </a:pPr>
            <a:r>
              <a:rPr lang="en-US" sz="1200" dirty="0" smtClean="0"/>
              <a:t>Sanderson</a:t>
            </a:r>
            <a:r>
              <a:rPr lang="en-US" sz="1200" dirty="0"/>
              <a:t>, J., &amp; Browning, B. (2015). From the physical to the social: Twitter as a pedagogical innovation in the sport communication and sport management classroom. </a:t>
            </a:r>
            <a:r>
              <a:rPr lang="en-US" sz="1200" i="1" dirty="0"/>
              <a:t>Sport Management Education Journal</a:t>
            </a:r>
            <a:r>
              <a:rPr lang="en-US" sz="1200" dirty="0"/>
              <a:t>, </a:t>
            </a:r>
            <a:r>
              <a:rPr lang="en-US" sz="1200" i="1" dirty="0"/>
              <a:t>3</a:t>
            </a:r>
            <a:r>
              <a:rPr lang="en-US" sz="1200" dirty="0"/>
              <a:t>(2), 124-131.</a:t>
            </a:r>
          </a:p>
          <a:p>
            <a:pPr marL="0" indent="0">
              <a:buNone/>
            </a:pPr>
            <a:endParaRPr lang="en-US" sz="800" dirty="0"/>
          </a:p>
          <a:p>
            <a:pPr marL="0" indent="0">
              <a:buNone/>
            </a:pPr>
            <a:r>
              <a:rPr lang="en-US" sz="1200" dirty="0"/>
              <a:t>Smith, C. (2015, July 29). By the numbers: 150+ amazing Twitter statistics. DMR. Retrieved from http://expandedramblings.com/index.php/march-2013-by-the-numbers-a-fewamazing-twitter-stats</a:t>
            </a:r>
            <a:r>
              <a:rPr lang="en-US" sz="1200" dirty="0" smtClean="0"/>
              <a:t>/</a:t>
            </a:r>
          </a:p>
          <a:p>
            <a:pPr marL="0" indent="0">
              <a:buNone/>
            </a:pPr>
            <a:endParaRPr lang="en-US" sz="1200" dirty="0"/>
          </a:p>
          <a:p>
            <a:pPr marL="0" indent="0">
              <a:buNone/>
            </a:pPr>
            <a:r>
              <a:rPr lang="en-US" sz="1200" dirty="0" smtClean="0"/>
              <a:t>Vogel</a:t>
            </a:r>
            <a:r>
              <a:rPr lang="en-US" sz="1200" dirty="0"/>
              <a:t>, H. L. (2007). </a:t>
            </a:r>
            <a:r>
              <a:rPr lang="en-US" sz="1200" i="1" dirty="0"/>
              <a:t>Entertainment industry economics: A guide for financial analysis</a:t>
            </a:r>
            <a:r>
              <a:rPr lang="en-US" sz="1200" dirty="0"/>
              <a:t> (7th ed.). Cambridge, England: Cambridge University Press</a:t>
            </a:r>
            <a:r>
              <a:rPr lang="en-US" sz="1200" dirty="0" smtClean="0"/>
              <a:t>.</a:t>
            </a:r>
          </a:p>
          <a:p>
            <a:pPr marL="0" indent="0">
              <a:buNone/>
            </a:pPr>
            <a:endParaRPr lang="en-US" sz="800" dirty="0"/>
          </a:p>
          <a:p>
            <a:pPr marL="0" indent="0">
              <a:buNone/>
            </a:pPr>
            <a:r>
              <a:rPr lang="en-US" sz="1200" dirty="0" smtClean="0"/>
              <a:t>Wynter, A. (2014, September 15). Bringing Twitter to the classroom. </a:t>
            </a:r>
            <a:r>
              <a:rPr lang="en-US" sz="1200" i="1" dirty="0" smtClean="0"/>
              <a:t>The Atlantic. </a:t>
            </a:r>
            <a:r>
              <a:rPr lang="en-US" sz="1200" dirty="0"/>
              <a:t>Retrieved from http://</a:t>
            </a:r>
            <a:r>
              <a:rPr lang="en-US" sz="1200" dirty="0" smtClean="0"/>
              <a:t>www.theatlantic.com/edu cation/archive/2014/09/the-case-for-having-class-discussions-on-twitter/379777/</a:t>
            </a:r>
          </a:p>
        </p:txBody>
      </p:sp>
    </p:spTree>
    <p:extLst>
      <p:ext uri="{BB962C8B-B14F-4D97-AF65-F5344CB8AC3E}">
        <p14:creationId xmlns:p14="http://schemas.microsoft.com/office/powerpoint/2010/main" val="1060754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9144000" cy="990600"/>
          </a:xfrm>
          <a:prstGeom prst="rect">
            <a:avLst/>
          </a:prstGeom>
          <a:gradFill rotWithShape="1">
            <a:gsLst>
              <a:gs pos="0">
                <a:srgbClr val="181A6B"/>
              </a:gs>
              <a:gs pos="5000">
                <a:srgbClr val="181A6B"/>
              </a:gs>
              <a:gs pos="100000">
                <a:srgbClr val="336699"/>
              </a:gs>
            </a:gsLst>
            <a:lin ang="16320000"/>
          </a:gradFill>
          <a:ln w="17526">
            <a:noFill/>
            <a:round/>
            <a:headEnd/>
            <a:tailEnd/>
          </a:ln>
          <a:effectLst>
            <a:outerShdw dist="38100" dir="5400000" rotWithShape="0">
              <a:srgbClr val="808080">
                <a:alpha val="42999"/>
              </a:srgbClr>
            </a:outerShdw>
          </a:effectLst>
        </p:spPr>
        <p:txBody>
          <a:bodyPr/>
          <a:lstStyle/>
          <a:p>
            <a:endParaRPr lang="en-US"/>
          </a:p>
        </p:txBody>
      </p:sp>
      <p:sp>
        <p:nvSpPr>
          <p:cNvPr id="3" name="Rectangle 2"/>
          <p:cNvSpPr/>
          <p:nvPr/>
        </p:nvSpPr>
        <p:spPr bwMode="auto">
          <a:xfrm>
            <a:off x="0" y="4876800"/>
            <a:ext cx="9144000" cy="1981200"/>
          </a:xfrm>
          <a:prstGeom prst="rect">
            <a:avLst/>
          </a:prstGeom>
          <a:gradFill flip="none" rotWithShape="1">
            <a:gsLst>
              <a:gs pos="0">
                <a:srgbClr val="FF6600">
                  <a:alpha val="74000"/>
                </a:srgbClr>
              </a:gs>
              <a:gs pos="65000">
                <a:srgbClr val="FFFFFF"/>
              </a:gs>
            </a:gsLst>
            <a:lin ang="16200000" scaled="0"/>
            <a:tileRect/>
          </a:gradFill>
          <a:ln w="17526" cap="flat" cmpd="sng" algn="ctr">
            <a:noFill/>
            <a:prstDash val="solid"/>
            <a:round/>
            <a:headEnd type="none" w="med" len="med"/>
            <a:tailEnd type="none" w="med" len="med"/>
          </a:ln>
          <a:effectLst>
            <a:innerShdw blurRad="149225" dist="50800" dir="13500000">
              <a:srgbClr val="000000">
                <a:alpha val="76000"/>
              </a:srgbClr>
            </a:innerShdw>
          </a:effectLst>
        </p:spPr>
        <p:txBody>
          <a:bodyPr/>
          <a:lstStyle/>
          <a:p>
            <a:endParaRPr lang="en-US"/>
          </a:p>
        </p:txBody>
      </p:sp>
      <p:sp>
        <p:nvSpPr>
          <p:cNvPr id="20486" name="Rectangle 21"/>
          <p:cNvSpPr>
            <a:spLocks noChangeArrowheads="1"/>
          </p:cNvSpPr>
          <p:nvPr/>
        </p:nvSpPr>
        <p:spPr bwMode="auto">
          <a:xfrm>
            <a:off x="990600" y="4953000"/>
            <a:ext cx="7162800" cy="1371600"/>
          </a:xfrm>
          <a:prstGeom prst="rect">
            <a:avLst/>
          </a:prstGeom>
          <a:noFill/>
          <a:ln w="9525">
            <a:noFill/>
            <a:miter lim="800000"/>
            <a:headEnd/>
            <a:tailEnd/>
          </a:ln>
        </p:spPr>
        <p:txBody>
          <a:bodyPr/>
          <a:lstStyle/>
          <a:p>
            <a:pPr algn="ctr"/>
            <a:r>
              <a:rPr lang="en-US" sz="3200" dirty="0">
                <a:solidFill>
                  <a:srgbClr val="11529B"/>
                </a:solidFill>
                <a:latin typeface="Times New Roman" pitchFamily="-107" charset="0"/>
              </a:rPr>
              <a:t>THANK YOU!</a:t>
            </a:r>
          </a:p>
          <a:p>
            <a:pPr algn="ctr"/>
            <a:endParaRPr lang="en-US" sz="1600" b="1" dirty="0" smtClean="0">
              <a:solidFill>
                <a:srgbClr val="404040"/>
              </a:solidFill>
              <a:latin typeface="Times New Roman" pitchFamily="-107" charset="0"/>
            </a:endParaRPr>
          </a:p>
          <a:p>
            <a:pPr algn="ctr"/>
            <a:r>
              <a:rPr lang="en-US" sz="1600" b="1" dirty="0" smtClean="0">
                <a:solidFill>
                  <a:srgbClr val="404040"/>
                </a:solidFill>
                <a:latin typeface="Times New Roman" pitchFamily="-107" charset="0"/>
              </a:rPr>
              <a:t>Robert </a:t>
            </a:r>
            <a:r>
              <a:rPr lang="en-US" sz="1600" b="1" dirty="0">
                <a:solidFill>
                  <a:srgbClr val="404040"/>
                </a:solidFill>
                <a:latin typeface="Times New Roman" pitchFamily="-107" charset="0"/>
              </a:rPr>
              <a:t>Turick and Dr. Trevor </a:t>
            </a:r>
            <a:r>
              <a:rPr lang="en-US" sz="1600" b="1" dirty="0" smtClean="0">
                <a:solidFill>
                  <a:srgbClr val="404040"/>
                </a:solidFill>
                <a:latin typeface="Times New Roman" pitchFamily="-107" charset="0"/>
              </a:rPr>
              <a:t>Bopp (Advisor), </a:t>
            </a:r>
            <a:r>
              <a:rPr lang="en-US" sz="1600" b="1" dirty="0">
                <a:solidFill>
                  <a:srgbClr val="404040"/>
                </a:solidFill>
                <a:latin typeface="Times New Roman" pitchFamily="-107" charset="0"/>
              </a:rPr>
              <a:t>University of Florida</a:t>
            </a:r>
          </a:p>
          <a:p>
            <a:pPr algn="ctr"/>
            <a:r>
              <a:rPr lang="en-US" sz="1600" b="1" dirty="0">
                <a:solidFill>
                  <a:srgbClr val="404040"/>
                </a:solidFill>
                <a:latin typeface="Times New Roman" pitchFamily="-107" charset="0"/>
              </a:rPr>
              <a:t>February 11, 2016</a:t>
            </a:r>
          </a:p>
        </p:txBody>
      </p:sp>
      <p:pic>
        <p:nvPicPr>
          <p:cNvPr id="20487" name="Picture 4" descr="UF-Dept_logo_WHT1.png"/>
          <p:cNvPicPr>
            <a:picLocks noChangeAspect="1"/>
          </p:cNvPicPr>
          <p:nvPr/>
        </p:nvPicPr>
        <p:blipFill>
          <a:blip r:embed="rId3"/>
          <a:srcRect/>
          <a:stretch>
            <a:fillRect/>
          </a:stretch>
        </p:blipFill>
        <p:spPr bwMode="auto">
          <a:xfrm>
            <a:off x="228600" y="228600"/>
            <a:ext cx="3276600" cy="614363"/>
          </a:xfrm>
          <a:prstGeom prst="rect">
            <a:avLst/>
          </a:prstGeom>
          <a:noFill/>
          <a:ln w="9525">
            <a:noFill/>
            <a:miter lim="800000"/>
            <a:headEnd/>
            <a:tailEnd/>
          </a:ln>
        </p:spPr>
      </p:pic>
      <p:pic>
        <p:nvPicPr>
          <p:cNvPr id="20488" name="Picture 5" descr="UF-campanile_BLU.png"/>
          <p:cNvPicPr>
            <a:picLocks noChangeAspect="1"/>
          </p:cNvPicPr>
          <p:nvPr/>
        </p:nvPicPr>
        <p:blipFill>
          <a:blip r:embed="rId4"/>
          <a:srcRect/>
          <a:stretch>
            <a:fillRect/>
          </a:stretch>
        </p:blipFill>
        <p:spPr bwMode="auto">
          <a:xfrm flipH="1">
            <a:off x="7696200" y="0"/>
            <a:ext cx="1447800" cy="990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a:t>Recently, Junco (2014) highlighted the need for informed and balanced approaches toward integrating social media into educational practices</a:t>
            </a:r>
            <a:r>
              <a:rPr lang="en-US" dirty="0" smtClean="0"/>
              <a:t>.</a:t>
            </a:r>
          </a:p>
          <a:p>
            <a:pPr marL="0" indent="0">
              <a:buNone/>
            </a:pPr>
            <a:endParaRPr lang="en-US" sz="1100" dirty="0"/>
          </a:p>
          <a:p>
            <a:r>
              <a:rPr lang="en-US" dirty="0" smtClean="0"/>
              <a:t>Higher </a:t>
            </a:r>
            <a:r>
              <a:rPr lang="en-US" dirty="0"/>
              <a:t>education faculty and staff are typically behind the curve in incorporating social media into the classroom </a:t>
            </a:r>
            <a:r>
              <a:rPr lang="en-US" sz="1600" dirty="0"/>
              <a:t>(Junco &amp; Timm, 2008</a:t>
            </a:r>
            <a:r>
              <a:rPr lang="en-US" sz="1600" dirty="0" smtClean="0"/>
              <a:t>)</a:t>
            </a:r>
            <a:r>
              <a:rPr lang="en-US" dirty="0" smtClean="0"/>
              <a:t>.</a:t>
            </a:r>
            <a:endParaRPr lang="en-US" sz="1600" dirty="0" smtClean="0"/>
          </a:p>
          <a:p>
            <a:pPr marL="0" indent="0">
              <a:buNone/>
            </a:pPr>
            <a:endParaRPr lang="en-US" sz="1100" dirty="0"/>
          </a:p>
          <a:p>
            <a:r>
              <a:rPr lang="en-US" dirty="0" smtClean="0"/>
              <a:t>If </a:t>
            </a:r>
            <a:r>
              <a:rPr lang="en-US" dirty="0"/>
              <a:t>we want to allow students to learn from each other than teachers need to step offstage to facilitate entire class </a:t>
            </a:r>
            <a:r>
              <a:rPr lang="en-US" dirty="0" smtClean="0"/>
              <a:t>discussion </a:t>
            </a:r>
            <a:r>
              <a:rPr lang="en-US" sz="1600" dirty="0" smtClean="0"/>
              <a:t>(Hattie, 2012)</a:t>
            </a:r>
            <a:r>
              <a:rPr lang="en-US" dirty="0" smtClean="0"/>
              <a:t>.</a:t>
            </a:r>
            <a:endParaRPr lang="en-US" dirty="0"/>
          </a:p>
        </p:txBody>
      </p:sp>
      <p:pic>
        <p:nvPicPr>
          <p:cNvPr id="1028" name="Picture 4" descr="https://lh3.ggpht.com/lSLM0xhCA1RZOwaQcjhlwmsvaIQYaP3c5qbDKCgLALhydrgExnaSKZdGa8S3YtRuVA=w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005538"/>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tatic1.squarespace.com/static/4f5810d9e4b0ebbf0a1507a6/t/55a6e39be4b0e13bc07f93a1/1437000604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151" y="5002490"/>
            <a:ext cx="2036064" cy="15270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mullenloweus.com/wp-content/uploads/2013/10/instagram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5167" y="5005538"/>
            <a:ext cx="1481633" cy="1527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601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0"/>
          <p:cNvSpPr>
            <a:spLocks noChangeArrowheads="1"/>
          </p:cNvSpPr>
          <p:nvPr/>
        </p:nvSpPr>
        <p:spPr bwMode="auto">
          <a:xfrm>
            <a:off x="685800" y="2743200"/>
            <a:ext cx="6096000" cy="1862977"/>
          </a:xfrm>
          <a:prstGeom prst="rect">
            <a:avLst/>
          </a:prstGeom>
          <a:noFill/>
          <a:ln w="9525">
            <a:noFill/>
            <a:miter lim="800000"/>
            <a:headEnd/>
            <a:tailEnd/>
          </a:ln>
        </p:spPr>
        <p:txBody>
          <a:bodyPr/>
          <a:lstStyle/>
          <a:p>
            <a:r>
              <a:rPr lang="en-US" sz="2800" dirty="0" smtClean="0">
                <a:solidFill>
                  <a:srgbClr val="6F6D6E"/>
                </a:solidFill>
                <a:latin typeface="Times New Roman" pitchFamily="-107" charset="0"/>
              </a:rPr>
              <a:t>Facts About Twitter:</a:t>
            </a:r>
            <a:endParaRPr lang="en-US" sz="2800" dirty="0">
              <a:solidFill>
                <a:srgbClr val="6F6D6E"/>
              </a:solidFill>
              <a:latin typeface="Times New Roman" pitchFamily="-107" charset="0"/>
            </a:endParaRPr>
          </a:p>
          <a:p>
            <a:r>
              <a:rPr lang="en-US" sz="2800" dirty="0">
                <a:solidFill>
                  <a:srgbClr val="FF6600"/>
                </a:solidFill>
                <a:latin typeface="Times New Roman" pitchFamily="-107" charset="0"/>
              </a:rPr>
              <a:t>•</a:t>
            </a:r>
            <a:r>
              <a:rPr lang="en-US" sz="2800" dirty="0">
                <a:solidFill>
                  <a:srgbClr val="C79E09"/>
                </a:solidFill>
                <a:latin typeface="Times New Roman" pitchFamily="-107" charset="0"/>
              </a:rPr>
              <a:t> </a:t>
            </a:r>
            <a:r>
              <a:rPr lang="en-US" sz="2800" dirty="0" smtClean="0">
                <a:solidFill>
                  <a:srgbClr val="A6A6A6"/>
                </a:solidFill>
                <a:latin typeface="Times New Roman" pitchFamily="-107" charset="0"/>
              </a:rPr>
              <a:t>Founded in 2006</a:t>
            </a:r>
            <a:endParaRPr lang="en-US" sz="2800" dirty="0">
              <a:solidFill>
                <a:srgbClr val="A6A6A6"/>
              </a:solidFill>
              <a:latin typeface="Times New Roman" pitchFamily="-107" charset="0"/>
            </a:endParaRPr>
          </a:p>
          <a:p>
            <a:r>
              <a:rPr lang="en-US" sz="2800" dirty="0">
                <a:solidFill>
                  <a:srgbClr val="FF6600"/>
                </a:solidFill>
                <a:latin typeface="Times New Roman" pitchFamily="-107" charset="0"/>
              </a:rPr>
              <a:t>•</a:t>
            </a:r>
            <a:r>
              <a:rPr lang="en-US" sz="2800" dirty="0">
                <a:solidFill>
                  <a:srgbClr val="A6A6A6"/>
                </a:solidFill>
                <a:latin typeface="Times New Roman" pitchFamily="-107" charset="0"/>
              </a:rPr>
              <a:t> </a:t>
            </a:r>
            <a:r>
              <a:rPr lang="en-US" sz="2800" dirty="0" smtClean="0">
                <a:solidFill>
                  <a:srgbClr val="A6A6A6"/>
                </a:solidFill>
                <a:latin typeface="Times New Roman" pitchFamily="-107" charset="0"/>
              </a:rPr>
              <a:t>316 million active users as of July 2015</a:t>
            </a:r>
            <a:endParaRPr lang="en-US" sz="2800" dirty="0">
              <a:solidFill>
                <a:srgbClr val="A6A6A6"/>
              </a:solidFill>
              <a:latin typeface="Times New Roman" pitchFamily="-107" charset="0"/>
            </a:endParaRPr>
          </a:p>
          <a:p>
            <a:r>
              <a:rPr lang="en-US" sz="2800" dirty="0">
                <a:solidFill>
                  <a:srgbClr val="FF6600"/>
                </a:solidFill>
                <a:latin typeface="Times New Roman" pitchFamily="-107" charset="0"/>
              </a:rPr>
              <a:t>•</a:t>
            </a:r>
            <a:r>
              <a:rPr lang="en-US" sz="2800" dirty="0">
                <a:solidFill>
                  <a:srgbClr val="A6A6A6"/>
                </a:solidFill>
                <a:latin typeface="Times New Roman" pitchFamily="-107" charset="0"/>
              </a:rPr>
              <a:t> </a:t>
            </a:r>
            <a:r>
              <a:rPr lang="en-US" sz="2800" dirty="0" smtClean="0">
                <a:solidFill>
                  <a:srgbClr val="A6A6A6"/>
                </a:solidFill>
                <a:latin typeface="Times New Roman" pitchFamily="-107" charset="0"/>
              </a:rPr>
              <a:t>140 character messages</a:t>
            </a:r>
            <a:endParaRPr lang="en-US" sz="2800" dirty="0">
              <a:solidFill>
                <a:srgbClr val="A6A6A6"/>
              </a:solidFill>
              <a:latin typeface="Times New Roman" pitchFamily="-107" charset="0"/>
            </a:endParaRPr>
          </a:p>
        </p:txBody>
      </p:sp>
      <p:sp>
        <p:nvSpPr>
          <p:cNvPr id="19460" name="Rectangle 21"/>
          <p:cNvSpPr>
            <a:spLocks noChangeArrowheads="1"/>
          </p:cNvSpPr>
          <p:nvPr/>
        </p:nvSpPr>
        <p:spPr bwMode="auto">
          <a:xfrm>
            <a:off x="685800" y="1323415"/>
            <a:ext cx="8001000" cy="1219200"/>
          </a:xfrm>
          <a:prstGeom prst="rect">
            <a:avLst/>
          </a:prstGeom>
          <a:noFill/>
          <a:ln w="9525">
            <a:noFill/>
            <a:miter lim="800000"/>
            <a:headEnd/>
            <a:tailEnd/>
          </a:ln>
        </p:spPr>
        <p:txBody>
          <a:bodyPr/>
          <a:lstStyle/>
          <a:p>
            <a:r>
              <a:rPr lang="en-US" sz="4400" dirty="0" smtClean="0">
                <a:solidFill>
                  <a:srgbClr val="113E87"/>
                </a:solidFill>
                <a:latin typeface="Times New Roman" pitchFamily="-107" charset="0"/>
              </a:rPr>
              <a:t>Twitter</a:t>
            </a:r>
            <a:r>
              <a:rPr lang="en-US" sz="4400" dirty="0">
                <a:solidFill>
                  <a:srgbClr val="B9A96B"/>
                </a:solidFill>
                <a:latin typeface="Times New Roman" pitchFamily="-107" charset="0"/>
              </a:rPr>
              <a:t/>
            </a:r>
            <a:br>
              <a:rPr lang="en-US" sz="4400" dirty="0">
                <a:solidFill>
                  <a:srgbClr val="B9A96B"/>
                </a:solidFill>
                <a:latin typeface="Times New Roman" pitchFamily="-107" charset="0"/>
              </a:rPr>
            </a:br>
            <a:r>
              <a:rPr lang="en-US" sz="2800" dirty="0" smtClean="0">
                <a:solidFill>
                  <a:schemeClr val="bg2"/>
                </a:solidFill>
                <a:latin typeface="Times New Roman" pitchFamily="-107" charset="0"/>
              </a:rPr>
              <a:t>Popular Social Media Site</a:t>
            </a:r>
            <a:endParaRPr lang="en-US" i="1" dirty="0">
              <a:solidFill>
                <a:srgbClr val="6F6D6E"/>
              </a:solidFill>
              <a:latin typeface="Arial" charset="0"/>
            </a:endParaRPr>
          </a:p>
        </p:txBody>
      </p:sp>
      <p:sp>
        <p:nvSpPr>
          <p:cNvPr id="19462" name="Rectangle 19"/>
          <p:cNvSpPr>
            <a:spLocks noChangeArrowheads="1"/>
          </p:cNvSpPr>
          <p:nvPr/>
        </p:nvSpPr>
        <p:spPr bwMode="auto">
          <a:xfrm>
            <a:off x="7089775" y="4606177"/>
            <a:ext cx="1600200" cy="304800"/>
          </a:xfrm>
          <a:prstGeom prst="rect">
            <a:avLst/>
          </a:prstGeom>
          <a:noFill/>
          <a:ln w="9525">
            <a:noFill/>
            <a:miter lim="800000"/>
            <a:headEnd/>
            <a:tailEnd/>
          </a:ln>
        </p:spPr>
        <p:txBody>
          <a:bodyPr/>
          <a:lstStyle/>
          <a:p>
            <a:pPr algn="ctr"/>
            <a:r>
              <a:rPr lang="en-US" sz="1400" b="1" dirty="0" smtClean="0">
                <a:latin typeface="Arial" charset="0"/>
              </a:rPr>
              <a:t>Twitter Logo</a:t>
            </a:r>
            <a:endParaRPr lang="en-US" sz="1400" b="1" dirty="0">
              <a:latin typeface="Arial" charset="0"/>
            </a:endParaRPr>
          </a:p>
        </p:txBody>
      </p:sp>
      <p:pic>
        <p:nvPicPr>
          <p:cNvPr id="2" name="Picture 1"/>
          <p:cNvPicPr>
            <a:picLocks noChangeAspect="1"/>
          </p:cNvPicPr>
          <p:nvPr/>
        </p:nvPicPr>
        <p:blipFill>
          <a:blip r:embed="rId2"/>
          <a:stretch>
            <a:fillRect/>
          </a:stretch>
        </p:blipFill>
        <p:spPr>
          <a:xfrm>
            <a:off x="6705600" y="2950788"/>
            <a:ext cx="2051050" cy="1447800"/>
          </a:xfrm>
          <a:prstGeom prst="rect">
            <a:avLst/>
          </a:prstGeom>
        </p:spPr>
      </p:pic>
      <p:pic>
        <p:nvPicPr>
          <p:cNvPr id="2050" name="Picture 2" descr="http://ichef.bbci.co.uk/onesport/cps/976/mcs/media/images/57734000/jpg/_57734287_twitter_stadium_get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806762"/>
            <a:ext cx="2057400" cy="11572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cdn4.digitaltrends.com/image/football-twitter-800x5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1388" y="4789023"/>
            <a:ext cx="1839798" cy="11981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9"/>
          <p:cNvSpPr>
            <a:spLocks noChangeArrowheads="1"/>
          </p:cNvSpPr>
          <p:nvPr/>
        </p:nvSpPr>
        <p:spPr bwMode="auto">
          <a:xfrm>
            <a:off x="762000" y="6324600"/>
            <a:ext cx="3962400" cy="228600"/>
          </a:xfrm>
          <a:prstGeom prst="rect">
            <a:avLst/>
          </a:prstGeom>
          <a:noFill/>
          <a:ln w="9525">
            <a:noFill/>
            <a:miter lim="800000"/>
            <a:headEnd/>
            <a:tailEnd/>
          </a:ln>
        </p:spPr>
        <p:txBody>
          <a:bodyPr/>
          <a:lstStyle/>
          <a:p>
            <a:r>
              <a:rPr lang="en-US" sz="1200" dirty="0" smtClean="0">
                <a:latin typeface="Arial" charset="0"/>
              </a:rPr>
              <a:t>*NOTE: Up from 19.9% in 2007.</a:t>
            </a:r>
            <a:endParaRPr lang="en-US" sz="1200" dirty="0">
              <a:latin typeface="Arial" charset="0"/>
            </a:endParaRPr>
          </a:p>
        </p:txBody>
      </p:sp>
      <p:sp>
        <p:nvSpPr>
          <p:cNvPr id="17411" name="Rectangle 20"/>
          <p:cNvSpPr>
            <a:spLocks noChangeArrowheads="1"/>
          </p:cNvSpPr>
          <p:nvPr/>
        </p:nvSpPr>
        <p:spPr bwMode="auto">
          <a:xfrm>
            <a:off x="685800" y="2743200"/>
            <a:ext cx="4267200" cy="3505200"/>
          </a:xfrm>
          <a:prstGeom prst="rect">
            <a:avLst/>
          </a:prstGeom>
          <a:noFill/>
          <a:ln w="9525">
            <a:noFill/>
            <a:miter lim="800000"/>
            <a:headEnd/>
            <a:tailEnd/>
          </a:ln>
        </p:spPr>
        <p:txBody>
          <a:bodyPr/>
          <a:lstStyle/>
          <a:p>
            <a:r>
              <a:rPr lang="en-US" sz="2800" b="1" dirty="0" smtClean="0">
                <a:solidFill>
                  <a:srgbClr val="6F6D6E"/>
                </a:solidFill>
                <a:latin typeface="Times New Roman" pitchFamily="-107" charset="0"/>
              </a:rPr>
              <a:t>Social Media Use:</a:t>
            </a:r>
            <a:endParaRPr lang="en-US" sz="2800" b="1" dirty="0">
              <a:solidFill>
                <a:srgbClr val="6F6D6E"/>
              </a:solidFill>
              <a:latin typeface="Times New Roman" pitchFamily="-107" charset="0"/>
            </a:endParaRPr>
          </a:p>
          <a:p>
            <a:r>
              <a:rPr lang="en-US" sz="2800" dirty="0">
                <a:solidFill>
                  <a:srgbClr val="FF6600"/>
                </a:solidFill>
                <a:latin typeface="Times New Roman" pitchFamily="-107" charset="0"/>
              </a:rPr>
              <a:t>•</a:t>
            </a:r>
            <a:r>
              <a:rPr lang="en-US" sz="2800" dirty="0">
                <a:solidFill>
                  <a:srgbClr val="C79E09"/>
                </a:solidFill>
                <a:latin typeface="Times New Roman" pitchFamily="-107" charset="0"/>
              </a:rPr>
              <a:t> </a:t>
            </a:r>
            <a:r>
              <a:rPr lang="en-US" sz="2800" dirty="0" smtClean="0">
                <a:solidFill>
                  <a:schemeClr val="bg2">
                    <a:lumMod val="50000"/>
                  </a:schemeClr>
                </a:solidFill>
                <a:latin typeface="Times New Roman" pitchFamily="-107" charset="0"/>
              </a:rPr>
              <a:t>98% of college students spend time on social media </a:t>
            </a:r>
            <a:r>
              <a:rPr lang="en-US" sz="2800" dirty="0" smtClean="0">
                <a:solidFill>
                  <a:schemeClr val="bg2">
                    <a:lumMod val="50000"/>
                  </a:schemeClr>
                </a:solidFill>
                <a:latin typeface="Times New Roman" pitchFamily="-107" charset="0"/>
              </a:rPr>
              <a:t>platforms</a:t>
            </a:r>
            <a:endParaRPr lang="en-US" sz="2800" dirty="0" smtClean="0">
              <a:solidFill>
                <a:schemeClr val="bg2">
                  <a:lumMod val="50000"/>
                </a:schemeClr>
              </a:solidFill>
              <a:latin typeface="Times New Roman" pitchFamily="-107" charset="0"/>
            </a:endParaRPr>
          </a:p>
          <a:p>
            <a:r>
              <a:rPr lang="en-US" sz="2800" dirty="0">
                <a:solidFill>
                  <a:srgbClr val="FF6600"/>
                </a:solidFill>
                <a:latin typeface="Times New Roman" pitchFamily="-107" charset="0"/>
              </a:rPr>
              <a:t>•</a:t>
            </a:r>
            <a:r>
              <a:rPr lang="en-US" sz="2800" dirty="0">
                <a:solidFill>
                  <a:srgbClr val="C79E09"/>
                </a:solidFill>
                <a:latin typeface="Times New Roman" pitchFamily="-107" charset="0"/>
              </a:rPr>
              <a:t> </a:t>
            </a:r>
            <a:r>
              <a:rPr lang="en-US" sz="2800" dirty="0" smtClean="0">
                <a:solidFill>
                  <a:schemeClr val="bg2">
                    <a:lumMod val="50000"/>
                  </a:schemeClr>
                </a:solidFill>
                <a:latin typeface="Times New Roman" pitchFamily="-107" charset="0"/>
              </a:rPr>
              <a:t>27.2%* spending 6+ hours on social media platforms </a:t>
            </a:r>
            <a:r>
              <a:rPr lang="en-US" sz="1600" dirty="0" smtClean="0">
                <a:solidFill>
                  <a:schemeClr val="bg2">
                    <a:lumMod val="50000"/>
                  </a:schemeClr>
                </a:solidFill>
                <a:latin typeface="Times New Roman" pitchFamily="-107" charset="0"/>
              </a:rPr>
              <a:t>(Eagan et al., 2014; Macale, 2011)</a:t>
            </a:r>
            <a:r>
              <a:rPr lang="en-US" sz="2000" dirty="0" smtClean="0">
                <a:solidFill>
                  <a:schemeClr val="bg2">
                    <a:lumMod val="50000"/>
                  </a:schemeClr>
                </a:solidFill>
                <a:latin typeface="Times New Roman" pitchFamily="-107" charset="0"/>
              </a:rPr>
              <a:t>.</a:t>
            </a:r>
            <a:endParaRPr lang="en-US" sz="2800" dirty="0">
              <a:solidFill>
                <a:schemeClr val="bg2">
                  <a:lumMod val="50000"/>
                </a:schemeClr>
              </a:solidFill>
              <a:latin typeface="Times New Roman" pitchFamily="-107" charset="0"/>
            </a:endParaRPr>
          </a:p>
        </p:txBody>
      </p:sp>
      <p:sp>
        <p:nvSpPr>
          <p:cNvPr id="17412" name="Rectangle 21"/>
          <p:cNvSpPr>
            <a:spLocks noChangeArrowheads="1"/>
          </p:cNvSpPr>
          <p:nvPr/>
        </p:nvSpPr>
        <p:spPr bwMode="auto">
          <a:xfrm>
            <a:off x="685800" y="1295400"/>
            <a:ext cx="7391400" cy="1143000"/>
          </a:xfrm>
          <a:prstGeom prst="rect">
            <a:avLst/>
          </a:prstGeom>
          <a:noFill/>
          <a:ln w="9525">
            <a:noFill/>
            <a:miter lim="800000"/>
            <a:headEnd/>
            <a:tailEnd/>
          </a:ln>
        </p:spPr>
        <p:txBody>
          <a:bodyPr/>
          <a:lstStyle/>
          <a:p>
            <a:r>
              <a:rPr lang="en-US" sz="4400" dirty="0" smtClean="0">
                <a:solidFill>
                  <a:srgbClr val="113E87"/>
                </a:solidFill>
                <a:latin typeface="Times New Roman" pitchFamily="-107" charset="0"/>
              </a:rPr>
              <a:t>The Modern College Student </a:t>
            </a:r>
            <a:r>
              <a:rPr lang="en-US" sz="4400" dirty="0">
                <a:solidFill>
                  <a:srgbClr val="B9A96B"/>
                </a:solidFill>
                <a:latin typeface="Times New Roman" pitchFamily="-107" charset="0"/>
              </a:rPr>
              <a:t/>
            </a:r>
            <a:br>
              <a:rPr lang="en-US" sz="4400" dirty="0">
                <a:solidFill>
                  <a:srgbClr val="B9A96B"/>
                </a:solidFill>
                <a:latin typeface="Times New Roman" pitchFamily="-107" charset="0"/>
              </a:rPr>
            </a:br>
            <a:r>
              <a:rPr lang="en-US" sz="2800" dirty="0" smtClean="0">
                <a:solidFill>
                  <a:schemeClr val="bg2"/>
                </a:solidFill>
                <a:latin typeface="Times New Roman" pitchFamily="-107" charset="0"/>
              </a:rPr>
              <a:t>Strongly attached to social media</a:t>
            </a:r>
            <a:endParaRPr lang="en-US" i="1" dirty="0">
              <a:solidFill>
                <a:srgbClr val="6F6D6E"/>
              </a:solidFill>
              <a:latin typeface="Arial" charset="0"/>
            </a:endParaRPr>
          </a:p>
        </p:txBody>
      </p:sp>
      <p:pic>
        <p:nvPicPr>
          <p:cNvPr id="1026" name="Picture 2" descr="http://i.huffpost.com/gen/236725/images/r-STUDENT-TWITTER-SNOW-DAY-large5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147260"/>
            <a:ext cx="3262690" cy="21636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Literature</a:t>
            </a:r>
            <a:endParaRPr lang="en-US" dirty="0"/>
          </a:p>
        </p:txBody>
      </p:sp>
      <p:sp>
        <p:nvSpPr>
          <p:cNvPr id="3" name="Content Placeholder 2"/>
          <p:cNvSpPr>
            <a:spLocks noGrp="1"/>
          </p:cNvSpPr>
          <p:nvPr>
            <p:ph idx="1"/>
          </p:nvPr>
        </p:nvSpPr>
        <p:spPr/>
        <p:txBody>
          <a:bodyPr/>
          <a:lstStyle/>
          <a:p>
            <a:r>
              <a:rPr lang="en-US" dirty="0"/>
              <a:t>Given the prevalence with which Twitter has penetrated the sport industry and the frequency with which college students use social media, </a:t>
            </a:r>
            <a:r>
              <a:rPr lang="en-US" b="1" dirty="0"/>
              <a:t>Twitter is a complementary and viable classroom </a:t>
            </a:r>
            <a:r>
              <a:rPr lang="en-US" b="1" dirty="0" smtClean="0"/>
              <a:t>component</a:t>
            </a:r>
            <a:r>
              <a:rPr lang="en-US" b="1" dirty="0"/>
              <a:t> </a:t>
            </a:r>
            <a:r>
              <a:rPr lang="en-US" sz="1600" dirty="0" smtClean="0"/>
              <a:t>(Sanderson &amp; Browning, 2015)</a:t>
            </a:r>
            <a:r>
              <a:rPr lang="en-US" dirty="0" smtClean="0"/>
              <a:t>. </a:t>
            </a:r>
          </a:p>
          <a:p>
            <a:pPr marL="0" indent="0">
              <a:buNone/>
            </a:pPr>
            <a:endParaRPr lang="en-US" sz="1100" dirty="0"/>
          </a:p>
          <a:p>
            <a:r>
              <a:rPr lang="en-US" dirty="0"/>
              <a:t>Twitter has the potential to bring about </a:t>
            </a:r>
            <a:r>
              <a:rPr lang="en-US" b="1" dirty="0"/>
              <a:t>enhanced </a:t>
            </a:r>
            <a:r>
              <a:rPr lang="en-US" b="1" dirty="0" smtClean="0"/>
              <a:t>community engagement</a:t>
            </a:r>
            <a:r>
              <a:rPr lang="en-US" dirty="0" smtClean="0"/>
              <a:t> </a:t>
            </a:r>
            <a:r>
              <a:rPr lang="en-US" dirty="0"/>
              <a:t>between and within those involved in the </a:t>
            </a:r>
            <a:r>
              <a:rPr lang="en-US" dirty="0" smtClean="0"/>
              <a:t>classroom </a:t>
            </a:r>
            <a:r>
              <a:rPr lang="en-US" sz="1600" dirty="0"/>
              <a:t>(Sanderson &amp; Browning, 2015</a:t>
            </a:r>
            <a:r>
              <a:rPr lang="en-US" sz="1600" dirty="0" smtClean="0"/>
              <a:t>)</a:t>
            </a:r>
            <a:r>
              <a:rPr lang="en-US" dirty="0" smtClean="0"/>
              <a:t>.</a:t>
            </a:r>
            <a:endParaRPr lang="en-US" dirty="0"/>
          </a:p>
          <a:p>
            <a:pPr marL="0" indent="0">
              <a:buNone/>
            </a:pPr>
            <a:endParaRPr lang="en-US" sz="1100" dirty="0" smtClean="0"/>
          </a:p>
          <a:p>
            <a:r>
              <a:rPr lang="en-US" dirty="0" smtClean="0"/>
              <a:t>Conducting </a:t>
            </a:r>
            <a:r>
              <a:rPr lang="en-US" dirty="0"/>
              <a:t>conversations online </a:t>
            </a:r>
            <a:r>
              <a:rPr lang="en-US" dirty="0" smtClean="0"/>
              <a:t>allows instructors </a:t>
            </a:r>
            <a:r>
              <a:rPr lang="en-US" dirty="0"/>
              <a:t>to </a:t>
            </a:r>
            <a:r>
              <a:rPr lang="en-US" b="1" dirty="0"/>
              <a:t>track </a:t>
            </a:r>
            <a:r>
              <a:rPr lang="en-US" b="1" dirty="0" smtClean="0"/>
              <a:t>student comprehension</a:t>
            </a:r>
            <a:r>
              <a:rPr lang="en-US" dirty="0" smtClean="0"/>
              <a:t> of the material </a:t>
            </a:r>
            <a:r>
              <a:rPr lang="en-US" sz="1600" dirty="0" smtClean="0"/>
              <a:t>(Wynter, 2014)</a:t>
            </a:r>
            <a:r>
              <a:rPr lang="en-US" dirty="0" smtClean="0"/>
              <a:t>.</a:t>
            </a:r>
          </a:p>
        </p:txBody>
      </p:sp>
    </p:spTree>
    <p:extLst>
      <p:ext uri="{BB962C8B-B14F-4D97-AF65-F5344CB8AC3E}">
        <p14:creationId xmlns:p14="http://schemas.microsoft.com/office/powerpoint/2010/main" val="3808359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Literature</a:t>
            </a:r>
            <a:endParaRPr lang="en-US" dirty="0"/>
          </a:p>
        </p:txBody>
      </p:sp>
      <p:sp>
        <p:nvSpPr>
          <p:cNvPr id="3" name="Content Placeholder 2"/>
          <p:cNvSpPr>
            <a:spLocks noGrp="1"/>
          </p:cNvSpPr>
          <p:nvPr>
            <p:ph idx="1"/>
          </p:nvPr>
        </p:nvSpPr>
        <p:spPr/>
        <p:txBody>
          <a:bodyPr/>
          <a:lstStyle/>
          <a:p>
            <a:r>
              <a:rPr lang="en-US" dirty="0" smtClean="0"/>
              <a:t>Twitter can </a:t>
            </a:r>
            <a:r>
              <a:rPr lang="en-US" dirty="0"/>
              <a:t>used to </a:t>
            </a:r>
            <a:r>
              <a:rPr lang="en-US" b="1" dirty="0"/>
              <a:t>send out snippets of</a:t>
            </a:r>
            <a:r>
              <a:rPr lang="en-US" dirty="0"/>
              <a:t> information relating particularly to </a:t>
            </a:r>
            <a:r>
              <a:rPr lang="en-US" b="1" dirty="0"/>
              <a:t>news and contemporary </a:t>
            </a:r>
            <a:r>
              <a:rPr lang="en-US" b="1" dirty="0" smtClean="0"/>
              <a:t>issues</a:t>
            </a:r>
            <a:r>
              <a:rPr lang="en-US" dirty="0" smtClean="0"/>
              <a:t> </a:t>
            </a:r>
            <a:r>
              <a:rPr lang="en-US" sz="1600" dirty="0" smtClean="0"/>
              <a:t>(Vogel, 2007)</a:t>
            </a:r>
            <a:r>
              <a:rPr lang="en-US" dirty="0" smtClean="0"/>
              <a:t>. </a:t>
            </a:r>
          </a:p>
          <a:p>
            <a:pPr marL="0" indent="0">
              <a:buNone/>
            </a:pPr>
            <a:endParaRPr lang="en-US" sz="1100" dirty="0"/>
          </a:p>
          <a:p>
            <a:r>
              <a:rPr lang="en-US" dirty="0"/>
              <a:t>Many institutions in higher education are making a push to implement technology as part of the classroom culture via “</a:t>
            </a:r>
            <a:r>
              <a:rPr lang="en-US" b="1" dirty="0"/>
              <a:t>flipped classrooms</a:t>
            </a:r>
            <a:r>
              <a:rPr lang="en-US" dirty="0"/>
              <a:t>” or hybrid </a:t>
            </a:r>
            <a:r>
              <a:rPr lang="en-US" dirty="0" smtClean="0"/>
              <a:t>courses </a:t>
            </a:r>
            <a:r>
              <a:rPr lang="en-US" sz="1600" dirty="0" smtClean="0"/>
              <a:t>(Marr &amp; DeWaele, 2015)</a:t>
            </a:r>
            <a:r>
              <a:rPr lang="en-US" dirty="0" smtClean="0"/>
              <a:t>.</a:t>
            </a:r>
          </a:p>
          <a:p>
            <a:pPr marL="0" indent="0">
              <a:buNone/>
            </a:pPr>
            <a:endParaRPr lang="en-US" sz="1100" dirty="0"/>
          </a:p>
          <a:p>
            <a:r>
              <a:rPr lang="en-US" dirty="0"/>
              <a:t>Twitter would appear to have unique benefits for its adoption for teaching purposes within the University environment as it allows academics and students to engage with each other but more importantly it allows them to </a:t>
            </a:r>
            <a:r>
              <a:rPr lang="en-US" b="1" dirty="0"/>
              <a:t>engage with industry </a:t>
            </a:r>
            <a:r>
              <a:rPr lang="en-US" b="1" dirty="0" smtClean="0"/>
              <a:t>directly</a:t>
            </a:r>
            <a:r>
              <a:rPr lang="en-US" dirty="0"/>
              <a:t> </a:t>
            </a:r>
            <a:r>
              <a:rPr lang="en-US" sz="1600" dirty="0" smtClean="0"/>
              <a:t>(O’Boyle, 2014)</a:t>
            </a:r>
            <a:r>
              <a:rPr lang="en-US" dirty="0" smtClean="0"/>
              <a:t>.</a:t>
            </a:r>
          </a:p>
        </p:txBody>
      </p:sp>
    </p:spTree>
    <p:extLst>
      <p:ext uri="{BB962C8B-B14F-4D97-AF65-F5344CB8AC3E}">
        <p14:creationId xmlns:p14="http://schemas.microsoft.com/office/powerpoint/2010/main" val="1055921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Pedagogy</a:t>
            </a:r>
            <a:endParaRPr lang="en-US" dirty="0"/>
          </a:p>
        </p:txBody>
      </p:sp>
      <p:sp>
        <p:nvSpPr>
          <p:cNvPr id="3" name="Content Placeholder 2"/>
          <p:cNvSpPr>
            <a:spLocks noGrp="1"/>
          </p:cNvSpPr>
          <p:nvPr>
            <p:ph idx="1"/>
          </p:nvPr>
        </p:nvSpPr>
        <p:spPr/>
        <p:txBody>
          <a:bodyPr/>
          <a:lstStyle/>
          <a:p>
            <a:r>
              <a:rPr lang="en-US" dirty="0" smtClean="0"/>
              <a:t>We sought </a:t>
            </a:r>
            <a:r>
              <a:rPr lang="en-US" dirty="0"/>
              <a:t>to determine, through an analysis of in-class observations and comments, the potential effectiveness of using social media </a:t>
            </a:r>
            <a:r>
              <a:rPr lang="en-US" dirty="0" smtClean="0"/>
              <a:t>to </a:t>
            </a:r>
            <a:r>
              <a:rPr lang="en-US" dirty="0"/>
              <a:t>facilitate student learning. </a:t>
            </a:r>
            <a:endParaRPr lang="en-US" dirty="0" smtClean="0"/>
          </a:p>
          <a:p>
            <a:pPr marL="0" indent="0">
              <a:buNone/>
            </a:pPr>
            <a:endParaRPr lang="en-US" sz="1100" dirty="0"/>
          </a:p>
          <a:p>
            <a:r>
              <a:rPr lang="en-US" dirty="0" smtClean="0"/>
              <a:t>We observed and analyzed </a:t>
            </a:r>
            <a:r>
              <a:rPr lang="en-US" dirty="0"/>
              <a:t>student comments via Twitter during group projects in which students prepare and execute a formal debate regarding current ethical or social issues in the sport industry</a:t>
            </a:r>
            <a:r>
              <a:rPr lang="en-US" dirty="0" smtClean="0"/>
              <a:t>.</a:t>
            </a:r>
          </a:p>
          <a:p>
            <a:pPr lvl="1"/>
            <a:r>
              <a:rPr lang="en-US" dirty="0" smtClean="0"/>
              <a:t>Supportive</a:t>
            </a:r>
          </a:p>
          <a:p>
            <a:pPr lvl="1"/>
            <a:r>
              <a:rPr lang="en-US" dirty="0" smtClean="0"/>
              <a:t>Critical</a:t>
            </a:r>
          </a:p>
          <a:p>
            <a:pPr lvl="1"/>
            <a:r>
              <a:rPr lang="en-US" dirty="0" smtClean="0"/>
              <a:t>Contribution</a:t>
            </a:r>
          </a:p>
          <a:p>
            <a:pPr lvl="1"/>
            <a:r>
              <a:rPr lang="en-US" dirty="0" smtClean="0"/>
              <a:t>Personality</a:t>
            </a:r>
          </a:p>
        </p:txBody>
      </p:sp>
    </p:spTree>
    <p:extLst>
      <p:ext uri="{BB962C8B-B14F-4D97-AF65-F5344CB8AC3E}">
        <p14:creationId xmlns:p14="http://schemas.microsoft.com/office/powerpoint/2010/main" val="675488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a:t>
            </a:r>
            <a:r>
              <a:rPr lang="en-US" dirty="0" smtClean="0"/>
              <a:t>Tweets: Supportive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3200400"/>
            <a:ext cx="7103630" cy="129266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992" y="5181600"/>
            <a:ext cx="7090628" cy="1095496"/>
          </a:xfrm>
          <a:prstGeom prst="rect">
            <a:avLst/>
          </a:prstGeom>
        </p:spPr>
      </p:pic>
      <p:pic>
        <p:nvPicPr>
          <p:cNvPr id="3" name="Picture 2"/>
          <p:cNvPicPr>
            <a:picLocks noChangeAspect="1"/>
          </p:cNvPicPr>
          <p:nvPr/>
        </p:nvPicPr>
        <p:blipFill>
          <a:blip r:embed="rId4"/>
          <a:stretch>
            <a:fillRect/>
          </a:stretch>
        </p:blipFill>
        <p:spPr>
          <a:xfrm>
            <a:off x="710992" y="1963038"/>
            <a:ext cx="6299408" cy="937983"/>
          </a:xfrm>
          <a:prstGeom prst="rect">
            <a:avLst/>
          </a:prstGeom>
        </p:spPr>
      </p:pic>
    </p:spTree>
    <p:extLst>
      <p:ext uri="{BB962C8B-B14F-4D97-AF65-F5344CB8AC3E}">
        <p14:creationId xmlns:p14="http://schemas.microsoft.com/office/powerpoint/2010/main" val="1103529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a:t>
            </a:r>
            <a:r>
              <a:rPr lang="en-US" dirty="0" smtClean="0"/>
              <a:t>Tweets: Critical</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5029200"/>
            <a:ext cx="6477000" cy="119659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925794"/>
            <a:ext cx="6256828" cy="1122206"/>
          </a:xfrm>
          <a:prstGeom prst="rect">
            <a:avLst/>
          </a:prstGeom>
        </p:spPr>
      </p:pic>
      <p:pic>
        <p:nvPicPr>
          <p:cNvPr id="8" name="Picture 7"/>
          <p:cNvPicPr>
            <a:picLocks noChangeAspect="1"/>
          </p:cNvPicPr>
          <p:nvPr/>
        </p:nvPicPr>
        <p:blipFill>
          <a:blip r:embed="rId4"/>
          <a:stretch>
            <a:fillRect/>
          </a:stretch>
        </p:blipFill>
        <p:spPr>
          <a:xfrm>
            <a:off x="914400" y="3352800"/>
            <a:ext cx="7951890" cy="1219200"/>
          </a:xfrm>
          <a:prstGeom prst="rect">
            <a:avLst/>
          </a:prstGeom>
        </p:spPr>
      </p:pic>
    </p:spTree>
    <p:extLst>
      <p:ext uri="{BB962C8B-B14F-4D97-AF65-F5344CB8AC3E}">
        <p14:creationId xmlns:p14="http://schemas.microsoft.com/office/powerpoint/2010/main" val="1631431705"/>
      </p:ext>
    </p:extLst>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BE844A"/>
      </a:accent1>
      <a:accent2>
        <a:srgbClr val="FF7518"/>
      </a:accent2>
      <a:accent3>
        <a:srgbClr val="FFFFFF"/>
      </a:accent3>
      <a:accent4>
        <a:srgbClr val="000000"/>
      </a:accent4>
      <a:accent5>
        <a:srgbClr val="DBC2B1"/>
      </a:accent5>
      <a:accent6>
        <a:srgbClr val="E76915"/>
      </a:accent6>
      <a:hlink>
        <a:srgbClr val="5B3D23"/>
      </a:hlink>
      <a:folHlink>
        <a:srgbClr val="C0C0C0"/>
      </a:folHlink>
    </a:clrScheme>
    <a:fontScheme name="Default Desig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17526"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7" charset="0"/>
          </a:defRPr>
        </a:defPPr>
      </a:lstStyle>
    </a:spDef>
    <a:lnDef>
      <a:spPr bwMode="auto">
        <a:xfrm>
          <a:off x="0" y="0"/>
          <a:ext cx="1" cy="1"/>
        </a:xfrm>
        <a:custGeom>
          <a:avLst/>
          <a:gdLst/>
          <a:ahLst/>
          <a:cxnLst/>
          <a:rect l="0" t="0" r="0" b="0"/>
          <a:pathLst/>
        </a:custGeom>
        <a:solidFill>
          <a:srgbClr val="C0C0C0"/>
        </a:solidFill>
        <a:ln w="17526"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7"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14507</TotalTime>
  <Words>652</Words>
  <Application>Microsoft Office PowerPoint</Application>
  <PresentationFormat>On-screen Show (4:3)</PresentationFormat>
  <Paragraphs>83</Paragraphs>
  <Slides>15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Courier New</vt:lpstr>
      <vt:lpstr>ＭＳ Ｐゴシック</vt:lpstr>
      <vt:lpstr>Times</vt:lpstr>
      <vt:lpstr>Times New Roman</vt:lpstr>
      <vt:lpstr>Default Design</vt:lpstr>
      <vt:lpstr>PowerPoint Presentation</vt:lpstr>
      <vt:lpstr>Introduction</vt:lpstr>
      <vt:lpstr>PowerPoint Presentation</vt:lpstr>
      <vt:lpstr>PowerPoint Presentation</vt:lpstr>
      <vt:lpstr>Current Literature</vt:lpstr>
      <vt:lpstr>Current Literature</vt:lpstr>
      <vt:lpstr>Our Pedagogy</vt:lpstr>
      <vt:lpstr>Student Tweets: Supportive</vt:lpstr>
      <vt:lpstr>Student Tweets: Critical</vt:lpstr>
      <vt:lpstr>Student Tweets: Contribution</vt:lpstr>
      <vt:lpstr>Student Tweets: Personality</vt:lpstr>
      <vt:lpstr>Student Reflections</vt:lpstr>
      <vt:lpstr>Implications</vt:lpstr>
      <vt:lpstr>References</vt:lpstr>
      <vt:lpstr>PowerPoint Presentation</vt:lpstr>
    </vt:vector>
  </TitlesOfParts>
  <Company>mbg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mbg</dc:creator>
  <cp:lastModifiedBy>Robert Turick</cp:lastModifiedBy>
  <cp:revision>1464</cp:revision>
  <cp:lastPrinted>2002-09-09T17:51:01Z</cp:lastPrinted>
  <dcterms:created xsi:type="dcterms:W3CDTF">2011-01-31T19:06:33Z</dcterms:created>
  <dcterms:modified xsi:type="dcterms:W3CDTF">2016-02-11T00:42:05Z</dcterms:modified>
</cp:coreProperties>
</file>