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59" r:id="rId4"/>
    <p:sldId id="272" r:id="rId5"/>
    <p:sldId id="260" r:id="rId6"/>
    <p:sldId id="261" r:id="rId7"/>
    <p:sldId id="269" r:id="rId8"/>
    <p:sldId id="262" r:id="rId9"/>
    <p:sldId id="264" r:id="rId10"/>
    <p:sldId id="270" r:id="rId11"/>
    <p:sldId id="271" r:id="rId12"/>
    <p:sldId id="263" r:id="rId13"/>
    <p:sldId id="266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5BCBF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112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1F89-4C64-4B8F-B58A-475A9E53F1E1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18208-038D-45F1-A030-AB8C6384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0909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1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60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2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8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0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4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42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1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6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286727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388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545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9069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250349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54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457437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63441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282406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182330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9187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897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215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168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243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4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526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42922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0297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28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07475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37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12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3673244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963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0513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7113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60183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36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972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674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1.xml"/><Relationship Id="rId30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F7B7-E1A6-45BB-984D-434AAD5580E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3476-E70B-49AE-A96A-1A734915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347779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7" Type="http://schemas.openxmlformats.org/officeDocument/2006/relationships/image" Target="../media/image31.jpg"/><Relationship Id="rId8" Type="http://schemas.openxmlformats.org/officeDocument/2006/relationships/image" Target="../media/image5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7" Type="http://schemas.openxmlformats.org/officeDocument/2006/relationships/image" Target="../media/image53.svg"/><Relationship Id="rId8" Type="http://schemas.openxmlformats.org/officeDocument/2006/relationships/image" Target="../media/image36.png"/><Relationship Id="rId9" Type="http://schemas.openxmlformats.org/officeDocument/2006/relationships/image" Target="../media/image55.svg"/><Relationship Id="rId10" Type="http://schemas.openxmlformats.org/officeDocument/2006/relationships/image" Target="../media/image37.png"/><Relationship Id="rId11" Type="http://schemas.openxmlformats.org/officeDocument/2006/relationships/image" Target="../media/image57.svg"/><Relationship Id="rId12" Type="http://schemas.openxmlformats.org/officeDocument/2006/relationships/hyperlink" Target="http://www.indstate.edu/health/program/spm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3.svg"/><Relationship Id="rId6" Type="http://schemas.openxmlformats.org/officeDocument/2006/relationships/image" Target="../media/image14.png"/><Relationship Id="rId7" Type="http://schemas.openxmlformats.org/officeDocument/2006/relationships/image" Target="../media/image15.svg"/><Relationship Id="rId8" Type="http://schemas.openxmlformats.org/officeDocument/2006/relationships/image" Target="../media/image15.png"/><Relationship Id="rId9" Type="http://schemas.openxmlformats.org/officeDocument/2006/relationships/image" Target="../media/image17.sv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svg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0.svg"/><Relationship Id="rId6" Type="http://schemas.openxmlformats.org/officeDocument/2006/relationships/image" Target="../media/image23.png"/><Relationship Id="rId7" Type="http://schemas.openxmlformats.org/officeDocument/2006/relationships/image" Target="../media/image22.svg"/><Relationship Id="rId8" Type="http://schemas.openxmlformats.org/officeDocument/2006/relationships/image" Target="../media/image24.png"/><Relationship Id="rId9" Type="http://schemas.openxmlformats.org/officeDocument/2006/relationships/image" Target="../media/image24.svg"/><Relationship Id="rId1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87093" y="498395"/>
            <a:ext cx="601781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spc="3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You Can Lead a Horse to Water:</a:t>
            </a:r>
          </a:p>
          <a:p>
            <a:pPr algn="ctr"/>
            <a:endParaRPr lang="en-US" sz="5000" b="1" dirty="0" smtClean="0">
              <a:solidFill>
                <a:schemeClr val="bg1"/>
              </a:solidFill>
              <a:latin typeface="Rockwell Extra Bold" panose="020609030405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5000" b="1" dirty="0">
              <a:solidFill>
                <a:schemeClr val="bg1"/>
              </a:solidFill>
              <a:latin typeface="Rockwell Extra Bold" panose="020609030405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ckwell Extra Bold" panose="02060903040505020403" pitchFamily="18" charset="0"/>
              </a:rPr>
              <a:t>A conversation about motivating undergraduate students to </a:t>
            </a:r>
            <a:r>
              <a:rPr lang="en-GB" sz="32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ckwell Extra Bold" panose="02060903040505020403" pitchFamily="18" charset="0"/>
              </a:rPr>
              <a:t>(fill in the blank)</a:t>
            </a:r>
            <a:endParaRPr lang="en-US" sz="32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Rockwell Extra Bold" panose="020609030405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Freeform 6"/>
          <p:cNvSpPr/>
          <p:nvPr/>
        </p:nvSpPr>
        <p:spPr>
          <a:xfrm>
            <a:off x="1" y="0"/>
            <a:ext cx="7680709" cy="6858000"/>
          </a:xfrm>
          <a:custGeom>
            <a:avLst/>
            <a:gdLst>
              <a:gd name="connsiteX0" fmla="*/ 0 w 7680709"/>
              <a:gd name="connsiteY0" fmla="*/ 0 h 6858000"/>
              <a:gd name="connsiteX1" fmla="*/ 7680709 w 7680709"/>
              <a:gd name="connsiteY1" fmla="*/ 0 h 6858000"/>
              <a:gd name="connsiteX2" fmla="*/ 4323256 w 7680709"/>
              <a:gd name="connsiteY2" fmla="*/ 6858000 h 6858000"/>
              <a:gd name="connsiteX3" fmla="*/ 0 w 76807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709" h="6858000">
                <a:moveTo>
                  <a:pt x="0" y="0"/>
                </a:moveTo>
                <a:lnTo>
                  <a:pt x="7680709" y="0"/>
                </a:lnTo>
                <a:lnTo>
                  <a:pt x="432325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 8"/>
          <p:cNvSpPr/>
          <p:nvPr/>
        </p:nvSpPr>
        <p:spPr>
          <a:xfrm>
            <a:off x="1" y="0"/>
            <a:ext cx="6576831" cy="6858000"/>
          </a:xfrm>
          <a:custGeom>
            <a:avLst/>
            <a:gdLst>
              <a:gd name="connsiteX0" fmla="*/ 0 w 6576831"/>
              <a:gd name="connsiteY0" fmla="*/ 0 h 6858000"/>
              <a:gd name="connsiteX1" fmla="*/ 6576831 w 6576831"/>
              <a:gd name="connsiteY1" fmla="*/ 0 h 6858000"/>
              <a:gd name="connsiteX2" fmla="*/ 3915131 w 6576831"/>
              <a:gd name="connsiteY2" fmla="*/ 6858000 h 6858000"/>
              <a:gd name="connsiteX3" fmla="*/ 0 w 65768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831" h="6858000">
                <a:moveTo>
                  <a:pt x="0" y="0"/>
                </a:moveTo>
                <a:lnTo>
                  <a:pt x="6576831" y="0"/>
                </a:lnTo>
                <a:lnTo>
                  <a:pt x="391513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10"/>
          <p:cNvSpPr/>
          <p:nvPr/>
        </p:nvSpPr>
        <p:spPr>
          <a:xfrm>
            <a:off x="5697484" y="0"/>
            <a:ext cx="6494516" cy="6858000"/>
          </a:xfrm>
          <a:custGeom>
            <a:avLst/>
            <a:gdLst>
              <a:gd name="connsiteX0" fmla="*/ 3357454 w 6494516"/>
              <a:gd name="connsiteY0" fmla="*/ 0 h 6858000"/>
              <a:gd name="connsiteX1" fmla="*/ 6494516 w 6494516"/>
              <a:gd name="connsiteY1" fmla="*/ 0 h 6858000"/>
              <a:gd name="connsiteX2" fmla="*/ 6494516 w 6494516"/>
              <a:gd name="connsiteY2" fmla="*/ 6858000 h 6858000"/>
              <a:gd name="connsiteX3" fmla="*/ 0 w 64945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4516" h="6858000">
                <a:moveTo>
                  <a:pt x="3357454" y="0"/>
                </a:moveTo>
                <a:lnTo>
                  <a:pt x="6494516" y="0"/>
                </a:lnTo>
                <a:lnTo>
                  <a:pt x="649451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12"/>
          <p:cNvSpPr/>
          <p:nvPr/>
        </p:nvSpPr>
        <p:spPr>
          <a:xfrm>
            <a:off x="6709968" y="0"/>
            <a:ext cx="5482032" cy="6858000"/>
          </a:xfrm>
          <a:custGeom>
            <a:avLst/>
            <a:gdLst>
              <a:gd name="connsiteX0" fmla="*/ 2661700 w 5482032"/>
              <a:gd name="connsiteY0" fmla="*/ 0 h 6858000"/>
              <a:gd name="connsiteX1" fmla="*/ 5482032 w 5482032"/>
              <a:gd name="connsiteY1" fmla="*/ 0 h 6858000"/>
              <a:gd name="connsiteX2" fmla="*/ 5482032 w 5482032"/>
              <a:gd name="connsiteY2" fmla="*/ 6858000 h 6858000"/>
              <a:gd name="connsiteX3" fmla="*/ 0 w 54820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2032" h="6858000">
                <a:moveTo>
                  <a:pt x="2661700" y="0"/>
                </a:moveTo>
                <a:lnTo>
                  <a:pt x="5482032" y="0"/>
                </a:lnTo>
                <a:lnTo>
                  <a:pt x="548203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4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5000" decel="2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9258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25000" decel="2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5351 0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28724 0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77 0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Student Athletes: n = 32</a:t>
            </a:r>
          </a:p>
          <a:p>
            <a:r>
              <a:rPr lang="en-US" dirty="0" smtClean="0"/>
              <a:t>Student Government: n = 2</a:t>
            </a:r>
          </a:p>
          <a:p>
            <a:r>
              <a:rPr lang="en-US" dirty="0" smtClean="0"/>
              <a:t>Student Organizations: n = 9</a:t>
            </a:r>
          </a:p>
          <a:p>
            <a:r>
              <a:rPr lang="en-US" dirty="0" smtClean="0"/>
              <a:t>Greek: n = 23</a:t>
            </a:r>
          </a:p>
          <a:p>
            <a:r>
              <a:rPr lang="en-US" dirty="0" smtClean="0"/>
              <a:t>None: n = 42</a:t>
            </a:r>
          </a:p>
          <a:p>
            <a:r>
              <a:rPr lang="en-US" dirty="0" smtClean="0"/>
              <a:t>Other: n =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Working: n = 61</a:t>
            </a:r>
          </a:p>
          <a:p>
            <a:r>
              <a:rPr lang="en-US" dirty="0" smtClean="0"/>
              <a:t>Not working: n = 58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0-10: n = 14</a:t>
            </a:r>
          </a:p>
          <a:p>
            <a:r>
              <a:rPr lang="en-US" dirty="0" smtClean="0"/>
              <a:t>11-20: n = 18</a:t>
            </a:r>
          </a:p>
          <a:p>
            <a:r>
              <a:rPr lang="en-US" dirty="0" smtClean="0"/>
              <a:t>21-30: n = 17</a:t>
            </a:r>
          </a:p>
          <a:p>
            <a:r>
              <a:rPr lang="en-US" dirty="0" smtClean="0"/>
              <a:t>31+: n = 14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Extracurricular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Extracurricular Activities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Hours worked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EC97E-A437-4843-81CB-2F215D3E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Testimonial</a:t>
            </a:r>
            <a:endParaRPr lang="en-US" dirty="0"/>
          </a:p>
        </p:txBody>
      </p:sp>
      <p:sp>
        <p:nvSpPr>
          <p:cNvPr id="44" name="Text Placeholder 26" title="Testimonial Shadow">
            <a:extLst>
              <a:ext uri="{FF2B5EF4-FFF2-40B4-BE49-F238E27FC236}">
                <a16:creationId xmlns:a16="http://schemas.microsoft.com/office/drawing/2014/main" xmlns="" id="{63CF5A3D-E6FE-4E24-987B-114B6983A76B}"/>
              </a:ext>
            </a:extLst>
          </p:cNvPr>
          <p:cNvSpPr txBox="1">
            <a:spLocks/>
          </p:cNvSpPr>
          <p:nvPr/>
        </p:nvSpPr>
        <p:spPr>
          <a:xfrm>
            <a:off x="431800" y="1836744"/>
            <a:ext cx="3821055" cy="2580550"/>
          </a:xfrm>
          <a:custGeom>
            <a:avLst/>
            <a:gdLst>
              <a:gd name="connsiteX0" fmla="*/ 0 w 3541655"/>
              <a:gd name="connsiteY0" fmla="*/ 0 h 2224950"/>
              <a:gd name="connsiteX1" fmla="*/ 3541655 w 3541655"/>
              <a:gd name="connsiteY1" fmla="*/ 0 h 2224950"/>
              <a:gd name="connsiteX2" fmla="*/ 3541655 w 3541655"/>
              <a:gd name="connsiteY2" fmla="*/ 2224950 h 2224950"/>
              <a:gd name="connsiteX3" fmla="*/ 0 w 3541655"/>
              <a:gd name="connsiteY3" fmla="*/ 2224950 h 2224950"/>
              <a:gd name="connsiteX4" fmla="*/ 0 w 3541655"/>
              <a:gd name="connsiteY4" fmla="*/ 0 h 2224950"/>
              <a:gd name="connsiteX0" fmla="*/ 0 w 3821055"/>
              <a:gd name="connsiteY0" fmla="*/ 0 h 2580550"/>
              <a:gd name="connsiteX1" fmla="*/ 3541655 w 3821055"/>
              <a:gd name="connsiteY1" fmla="*/ 0 h 2580550"/>
              <a:gd name="connsiteX2" fmla="*/ 3821055 w 3821055"/>
              <a:gd name="connsiteY2" fmla="*/ 2580550 h 2580550"/>
              <a:gd name="connsiteX3" fmla="*/ 0 w 3821055"/>
              <a:gd name="connsiteY3" fmla="*/ 2224950 h 2580550"/>
              <a:gd name="connsiteX4" fmla="*/ 0 w 3821055"/>
              <a:gd name="connsiteY4" fmla="*/ 0 h 258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055" h="2580550">
                <a:moveTo>
                  <a:pt x="0" y="0"/>
                </a:moveTo>
                <a:lnTo>
                  <a:pt x="3541655" y="0"/>
                </a:lnTo>
                <a:lnTo>
                  <a:pt x="3821055" y="2580550"/>
                </a:lnTo>
                <a:lnTo>
                  <a:pt x="0" y="22249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lin ang="3600000" scaled="0"/>
          </a:gradFill>
          <a:effectLst>
            <a:softEdge rad="127000"/>
          </a:effectLst>
        </p:spPr>
        <p:txBody>
          <a:bodyPr vert="horz" lIns="180000" tIns="180000" rIns="180000" bIns="180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121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 Placeholder 4" title="Testimonial Text">
            <a:extLst>
              <a:ext uri="{FF2B5EF4-FFF2-40B4-BE49-F238E27FC236}">
                <a16:creationId xmlns:a16="http://schemas.microsoft.com/office/drawing/2014/main" xmlns="" id="{D3659FA1-93D3-46F2-9245-9BB2309C53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1800" y="1836744"/>
            <a:ext cx="3541655" cy="222495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the faculty to student ratio is a lie.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2651CFC8-4C75-4552-B304-9F0895B0D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8031906" flipH="1">
            <a:off x="2117784" y="3348066"/>
            <a:ext cx="1199086" cy="163830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121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47" name="Group 46" title="Quotation Marks">
            <a:extLst>
              <a:ext uri="{FF2B5EF4-FFF2-40B4-BE49-F238E27FC236}">
                <a16:creationId xmlns:a16="http://schemas.microsoft.com/office/drawing/2014/main" xmlns="" id="{8A4B623C-7D54-49B8-88C2-371525C054A9}"/>
              </a:ext>
            </a:extLst>
          </p:cNvPr>
          <p:cNvGrpSpPr/>
          <p:nvPr/>
        </p:nvGrpSpPr>
        <p:grpSpPr>
          <a:xfrm>
            <a:off x="582750" y="1942266"/>
            <a:ext cx="3358880" cy="432000"/>
            <a:chOff x="582750" y="1942266"/>
            <a:chExt cx="3358880" cy="432000"/>
          </a:xfrm>
        </p:grpSpPr>
        <p:sp>
          <p:nvSpPr>
            <p:cNvPr id="13" name="Title 1" title="Quotation Mark">
              <a:extLst>
                <a:ext uri="{FF2B5EF4-FFF2-40B4-BE49-F238E27FC236}">
                  <a16:creationId xmlns:a16="http://schemas.microsoft.com/office/drawing/2014/main" xmlns="" id="{38226AF8-9F0B-4E81-AA01-3212E6D9C3F9}"/>
                </a:ext>
              </a:extLst>
            </p:cNvPr>
            <p:cNvSpPr txBox="1">
              <a:spLocks/>
            </p:cNvSpPr>
            <p:nvPr/>
          </p:nvSpPr>
          <p:spPr>
            <a:xfrm>
              <a:off x="582750" y="1942266"/>
              <a:ext cx="483415" cy="432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 Black"/>
                  <a:ea typeface="+mj-ea"/>
                  <a:cs typeface="+mj-cs"/>
                </a:rPr>
                <a:t>“</a:t>
              </a:r>
            </a:p>
          </p:txBody>
        </p:sp>
        <p:sp>
          <p:nvSpPr>
            <p:cNvPr id="14" name="Title 1" title="Quotation Mark">
              <a:extLst>
                <a:ext uri="{FF2B5EF4-FFF2-40B4-BE49-F238E27FC236}">
                  <a16:creationId xmlns:a16="http://schemas.microsoft.com/office/drawing/2014/main" xmlns="" id="{F140743B-0061-458D-A004-A08E6D191697}"/>
                </a:ext>
              </a:extLst>
            </p:cNvPr>
            <p:cNvSpPr txBox="1">
              <a:spLocks/>
            </p:cNvSpPr>
            <p:nvPr/>
          </p:nvSpPr>
          <p:spPr>
            <a:xfrm>
              <a:off x="3458215" y="1942266"/>
              <a:ext cx="483415" cy="432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 Black"/>
                  <a:ea typeface="+mj-ea"/>
                  <a:cs typeface="+mj-cs"/>
                </a:rPr>
                <a:t>”</a:t>
              </a:r>
            </a:p>
          </p:txBody>
        </p:sp>
      </p:grpSp>
      <p:sp>
        <p:nvSpPr>
          <p:cNvPr id="38" name="Text Placeholder 26" title="Testimonial Shadow">
            <a:extLst>
              <a:ext uri="{FF2B5EF4-FFF2-40B4-BE49-F238E27FC236}">
                <a16:creationId xmlns:a16="http://schemas.microsoft.com/office/drawing/2014/main" xmlns="" id="{D26DBB43-1FE8-4F1C-AC2D-18197EAE4A86}"/>
              </a:ext>
            </a:extLst>
          </p:cNvPr>
          <p:cNvSpPr txBox="1">
            <a:spLocks/>
          </p:cNvSpPr>
          <p:nvPr/>
        </p:nvSpPr>
        <p:spPr>
          <a:xfrm>
            <a:off x="4325172" y="3591659"/>
            <a:ext cx="3821055" cy="2580550"/>
          </a:xfrm>
          <a:custGeom>
            <a:avLst/>
            <a:gdLst>
              <a:gd name="connsiteX0" fmla="*/ 0 w 3541655"/>
              <a:gd name="connsiteY0" fmla="*/ 0 h 2224950"/>
              <a:gd name="connsiteX1" fmla="*/ 3541655 w 3541655"/>
              <a:gd name="connsiteY1" fmla="*/ 0 h 2224950"/>
              <a:gd name="connsiteX2" fmla="*/ 3541655 w 3541655"/>
              <a:gd name="connsiteY2" fmla="*/ 2224950 h 2224950"/>
              <a:gd name="connsiteX3" fmla="*/ 0 w 3541655"/>
              <a:gd name="connsiteY3" fmla="*/ 2224950 h 2224950"/>
              <a:gd name="connsiteX4" fmla="*/ 0 w 3541655"/>
              <a:gd name="connsiteY4" fmla="*/ 0 h 2224950"/>
              <a:gd name="connsiteX0" fmla="*/ 0 w 3821055"/>
              <a:gd name="connsiteY0" fmla="*/ 0 h 2580550"/>
              <a:gd name="connsiteX1" fmla="*/ 3541655 w 3821055"/>
              <a:gd name="connsiteY1" fmla="*/ 0 h 2580550"/>
              <a:gd name="connsiteX2" fmla="*/ 3821055 w 3821055"/>
              <a:gd name="connsiteY2" fmla="*/ 2580550 h 2580550"/>
              <a:gd name="connsiteX3" fmla="*/ 0 w 3821055"/>
              <a:gd name="connsiteY3" fmla="*/ 2224950 h 2580550"/>
              <a:gd name="connsiteX4" fmla="*/ 0 w 3821055"/>
              <a:gd name="connsiteY4" fmla="*/ 0 h 258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055" h="2580550">
                <a:moveTo>
                  <a:pt x="0" y="0"/>
                </a:moveTo>
                <a:lnTo>
                  <a:pt x="3541655" y="0"/>
                </a:lnTo>
                <a:lnTo>
                  <a:pt x="3821055" y="2580550"/>
                </a:lnTo>
                <a:lnTo>
                  <a:pt x="0" y="22249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lin ang="3600000" scaled="0"/>
          </a:gradFill>
          <a:effectLst>
            <a:softEdge rad="127000"/>
          </a:effectLst>
        </p:spPr>
        <p:txBody>
          <a:bodyPr vert="horz" lIns="180000" tIns="180000" rIns="180000" bIns="180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121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8C60CF3E-F7CF-4588-94B7-06B17195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8031906" flipV="1">
            <a:off x="4613919" y="2701055"/>
            <a:ext cx="1199086" cy="163830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121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Text Placeholder 26" title="Testimonial Text">
            <a:extLst>
              <a:ext uri="{FF2B5EF4-FFF2-40B4-BE49-F238E27FC236}">
                <a16:creationId xmlns:a16="http://schemas.microsoft.com/office/drawing/2014/main" xmlns="" id="{36D1E065-62B5-4D94-BE31-531E357C79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25172" y="3591659"/>
            <a:ext cx="3541655" cy="222495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…tell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how it will help us in the real world instead of making it feel like busy work</a:t>
            </a:r>
          </a:p>
        </p:txBody>
      </p:sp>
      <p:grpSp>
        <p:nvGrpSpPr>
          <p:cNvPr id="48" name="Group 47" title="Quotation Marks">
            <a:extLst>
              <a:ext uri="{FF2B5EF4-FFF2-40B4-BE49-F238E27FC236}">
                <a16:creationId xmlns:a16="http://schemas.microsoft.com/office/drawing/2014/main" xmlns="" id="{50B17079-D53B-4A87-B8DC-90C7BF713900}"/>
              </a:ext>
            </a:extLst>
          </p:cNvPr>
          <p:cNvGrpSpPr/>
          <p:nvPr/>
        </p:nvGrpSpPr>
        <p:grpSpPr>
          <a:xfrm>
            <a:off x="4468052" y="3707170"/>
            <a:ext cx="3358880" cy="432000"/>
            <a:chOff x="4468052" y="3707170"/>
            <a:chExt cx="3358880" cy="432000"/>
          </a:xfrm>
        </p:grpSpPr>
        <p:sp>
          <p:nvSpPr>
            <p:cNvPr id="18" name="Title 1" title="Quotation Mark">
              <a:extLst>
                <a:ext uri="{FF2B5EF4-FFF2-40B4-BE49-F238E27FC236}">
                  <a16:creationId xmlns:a16="http://schemas.microsoft.com/office/drawing/2014/main" xmlns="" id="{BC33B0C5-2D89-4449-B1AF-C794737CC261}"/>
                </a:ext>
              </a:extLst>
            </p:cNvPr>
            <p:cNvSpPr txBox="1">
              <a:spLocks/>
            </p:cNvSpPr>
            <p:nvPr/>
          </p:nvSpPr>
          <p:spPr>
            <a:xfrm>
              <a:off x="4468052" y="3707170"/>
              <a:ext cx="483415" cy="432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A7EA52"/>
                  </a:solidFill>
                  <a:effectLst/>
                  <a:uLnTx/>
                  <a:uFillTx/>
                  <a:latin typeface="Arial Black"/>
                  <a:ea typeface="+mj-ea"/>
                  <a:cs typeface="+mj-cs"/>
                </a:rPr>
                <a:t>“</a:t>
              </a:r>
              <a:endPara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srgbClr val="A7EA52"/>
                </a:solidFill>
                <a:effectLst/>
                <a:uLnTx/>
                <a:uFillTx/>
                <a:latin typeface="Arial Black"/>
                <a:ea typeface="+mj-ea"/>
                <a:cs typeface="+mj-cs"/>
              </a:endParaRPr>
            </a:p>
          </p:txBody>
        </p:sp>
        <p:sp>
          <p:nvSpPr>
            <p:cNvPr id="19" name="Title 1" title="Quotation Mark">
              <a:extLst>
                <a:ext uri="{FF2B5EF4-FFF2-40B4-BE49-F238E27FC236}">
                  <a16:creationId xmlns:a16="http://schemas.microsoft.com/office/drawing/2014/main" xmlns="" id="{D179C67C-63D4-4501-A7BE-E51183200C7D}"/>
                </a:ext>
              </a:extLst>
            </p:cNvPr>
            <p:cNvSpPr txBox="1">
              <a:spLocks/>
            </p:cNvSpPr>
            <p:nvPr/>
          </p:nvSpPr>
          <p:spPr>
            <a:xfrm>
              <a:off x="7343517" y="3707170"/>
              <a:ext cx="483415" cy="432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-150" normalizeH="0" baseline="0" noProof="0" dirty="0">
                  <a:ln>
                    <a:noFill/>
                  </a:ln>
                  <a:solidFill>
                    <a:srgbClr val="A7EA52"/>
                  </a:solidFill>
                  <a:effectLst/>
                  <a:uLnTx/>
                  <a:uFillTx/>
                  <a:latin typeface="Arial Black"/>
                  <a:ea typeface="+mj-ea"/>
                  <a:cs typeface="+mj-cs"/>
                </a:rPr>
                <a:t>”</a:t>
              </a:r>
            </a:p>
          </p:txBody>
        </p:sp>
      </p:grpSp>
      <p:sp>
        <p:nvSpPr>
          <p:cNvPr id="40" name="Text Placeholder 26" title="Testimonial Shadow">
            <a:extLst>
              <a:ext uri="{FF2B5EF4-FFF2-40B4-BE49-F238E27FC236}">
                <a16:creationId xmlns:a16="http://schemas.microsoft.com/office/drawing/2014/main" xmlns="" id="{4B367AF3-30A3-4850-8D68-8ED32F11F31D}"/>
              </a:ext>
            </a:extLst>
          </p:cNvPr>
          <p:cNvSpPr txBox="1">
            <a:spLocks/>
          </p:cNvSpPr>
          <p:nvPr/>
        </p:nvSpPr>
        <p:spPr>
          <a:xfrm>
            <a:off x="8218545" y="1836744"/>
            <a:ext cx="3821055" cy="2580550"/>
          </a:xfrm>
          <a:custGeom>
            <a:avLst/>
            <a:gdLst>
              <a:gd name="connsiteX0" fmla="*/ 0 w 3541655"/>
              <a:gd name="connsiteY0" fmla="*/ 0 h 2224950"/>
              <a:gd name="connsiteX1" fmla="*/ 3541655 w 3541655"/>
              <a:gd name="connsiteY1" fmla="*/ 0 h 2224950"/>
              <a:gd name="connsiteX2" fmla="*/ 3541655 w 3541655"/>
              <a:gd name="connsiteY2" fmla="*/ 2224950 h 2224950"/>
              <a:gd name="connsiteX3" fmla="*/ 0 w 3541655"/>
              <a:gd name="connsiteY3" fmla="*/ 2224950 h 2224950"/>
              <a:gd name="connsiteX4" fmla="*/ 0 w 3541655"/>
              <a:gd name="connsiteY4" fmla="*/ 0 h 2224950"/>
              <a:gd name="connsiteX0" fmla="*/ 0 w 3821055"/>
              <a:gd name="connsiteY0" fmla="*/ 0 h 2580550"/>
              <a:gd name="connsiteX1" fmla="*/ 3541655 w 3821055"/>
              <a:gd name="connsiteY1" fmla="*/ 0 h 2580550"/>
              <a:gd name="connsiteX2" fmla="*/ 3821055 w 3821055"/>
              <a:gd name="connsiteY2" fmla="*/ 2580550 h 2580550"/>
              <a:gd name="connsiteX3" fmla="*/ 0 w 3821055"/>
              <a:gd name="connsiteY3" fmla="*/ 2224950 h 2580550"/>
              <a:gd name="connsiteX4" fmla="*/ 0 w 3821055"/>
              <a:gd name="connsiteY4" fmla="*/ 0 h 258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055" h="2580550">
                <a:moveTo>
                  <a:pt x="0" y="0"/>
                </a:moveTo>
                <a:lnTo>
                  <a:pt x="3541655" y="0"/>
                </a:lnTo>
                <a:lnTo>
                  <a:pt x="3821055" y="2580550"/>
                </a:lnTo>
                <a:lnTo>
                  <a:pt x="0" y="22249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lin ang="3600000" scaled="0"/>
          </a:gradFill>
          <a:effectLst>
            <a:softEdge rad="127000"/>
          </a:effectLst>
        </p:spPr>
        <p:txBody>
          <a:bodyPr vert="horz" lIns="180000" tIns="180000" rIns="180000" bIns="180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121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Text Placeholder 28" title="Testimonial Text">
            <a:extLst>
              <a:ext uri="{FF2B5EF4-FFF2-40B4-BE49-F238E27FC236}">
                <a16:creationId xmlns:a16="http://schemas.microsoft.com/office/drawing/2014/main" xmlns="" id="{44354466-168C-4056-96E7-4D2ABD37307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18545" y="1836744"/>
            <a:ext cx="3541655" cy="22249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never bought a book the 4 years I was here and passed all of my classes. College is a scam. 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B5E8079C-614A-4548-BFAF-AC4A1BC8C9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568094">
            <a:off x="8487793" y="3348066"/>
            <a:ext cx="1199086" cy="163830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121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49" name="Group 48" title="Quotation Marks">
            <a:extLst>
              <a:ext uri="{FF2B5EF4-FFF2-40B4-BE49-F238E27FC236}">
                <a16:creationId xmlns:a16="http://schemas.microsoft.com/office/drawing/2014/main" xmlns="" id="{B69163A1-AB25-42A7-A1B5-A6FD081577FF}"/>
              </a:ext>
            </a:extLst>
          </p:cNvPr>
          <p:cNvGrpSpPr/>
          <p:nvPr/>
        </p:nvGrpSpPr>
        <p:grpSpPr>
          <a:xfrm>
            <a:off x="8401320" y="1942266"/>
            <a:ext cx="3358880" cy="432000"/>
            <a:chOff x="8401320" y="1942266"/>
            <a:chExt cx="3358880" cy="432000"/>
          </a:xfrm>
        </p:grpSpPr>
        <p:sp>
          <p:nvSpPr>
            <p:cNvPr id="20" name="Title 1" title="Quotation Mark">
              <a:extLst>
                <a:ext uri="{FF2B5EF4-FFF2-40B4-BE49-F238E27FC236}">
                  <a16:creationId xmlns:a16="http://schemas.microsoft.com/office/drawing/2014/main" xmlns="" id="{22A46985-DF43-4382-9C8D-D5B6ADCE09BA}"/>
                </a:ext>
              </a:extLst>
            </p:cNvPr>
            <p:cNvSpPr txBox="1">
              <a:spLocks/>
            </p:cNvSpPr>
            <p:nvPr/>
          </p:nvSpPr>
          <p:spPr>
            <a:xfrm>
              <a:off x="8401320" y="1942266"/>
              <a:ext cx="483415" cy="432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-150" normalizeH="0" baseline="0" noProof="0" dirty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Arial Black"/>
                  <a:ea typeface="+mj-ea"/>
                  <a:cs typeface="+mj-cs"/>
                </a:rPr>
                <a:t>“</a:t>
              </a:r>
            </a:p>
          </p:txBody>
        </p:sp>
        <p:sp>
          <p:nvSpPr>
            <p:cNvPr id="21" name="Title 1" title="Quotation Mark">
              <a:extLst>
                <a:ext uri="{FF2B5EF4-FFF2-40B4-BE49-F238E27FC236}">
                  <a16:creationId xmlns:a16="http://schemas.microsoft.com/office/drawing/2014/main" xmlns="" id="{55CC7758-72AC-4816-BE7C-F4EFBAB2C2D5}"/>
                </a:ext>
              </a:extLst>
            </p:cNvPr>
            <p:cNvSpPr txBox="1">
              <a:spLocks/>
            </p:cNvSpPr>
            <p:nvPr/>
          </p:nvSpPr>
          <p:spPr>
            <a:xfrm>
              <a:off x="11276785" y="1942266"/>
              <a:ext cx="483415" cy="432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-150" normalizeH="0" baseline="0" noProof="0" dirty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Arial Black"/>
                  <a:ea typeface="+mj-ea"/>
                  <a:cs typeface="+mj-cs"/>
                </a:rPr>
                <a:t>”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33E64F-4DBA-44B0-97B6-58474E70E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17184DE-29A1-4857-8922-8D77830C0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81" y="1765530"/>
            <a:ext cx="3293838" cy="1200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05B2B-CD05-4C12-A1EF-05C3A00E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Effective trends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9C2455-AB2E-4A48-B323-BDD57D35F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Innovative Practices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FF58EB-0810-4EE3-921D-E5BC5DB67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Traditional Practices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Independent Practices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E23127B-5A4D-4657-9943-537B681F2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Interactive Practices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18B45C9-9C29-4D89-B4B9-120A9ECD1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39" y="3192901"/>
            <a:ext cx="3562923" cy="8452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0A0B4E3-1DEE-4D5C-83E8-9C0E33DEE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58" y="4074281"/>
            <a:ext cx="1903435" cy="12718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6AD74B4-F5E5-4C7F-B3B8-B689DC862F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38" y="3695114"/>
            <a:ext cx="2386432" cy="20005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30912F-FBCD-4E6B-A7A5-B5B354807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616399"/>
            <a:ext cx="2153606" cy="14289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A27AD6-29D0-4D60-8CE8-6374042DD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  <p:pic>
        <p:nvPicPr>
          <p:cNvPr id="17" name="Picture 16" descr="Top six Apps for creating word clouds – ICTEvangelis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3" y="1153514"/>
            <a:ext cx="2474957" cy="1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B75A2-ED76-4879-9DA8-A4CFA762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Surveys, Interviews, and Observations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5314AEEE-BE7A-4B9C-84EC-8DB17BE9E8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 smtClean="0"/>
              <a:t>What have we learned about apathy in undergraduate students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B630-797D-4BB3-8868-CBF9665361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RQ2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Demographic Impacts?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989F7C25-3463-4C76-A455-D20A312326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838500"/>
          </a:xfrm>
        </p:spPr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Race was not found to have a significant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Gender was significant as females expressed lower apathy scores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– more hours meant more apathy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 high school size had a positive relationship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GPA &amp; Academic achievement had a negative relationship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DD4EA26-D1CF-447D-9275-30DF8584DD69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RQ3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Classroom atmospherics?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B992CF22-512B-4CE4-8046-E36F2B7A9AC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838500"/>
          </a:xfrm>
        </p:spPr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Tables facing each causes us to interact more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am more active in a smaller classroom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more able to connect in smaller classes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distractions = better learning experience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Comfortable seating big difference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896734-70E8-4052-A63A-95F4F8DD0012}"/>
              </a:ext>
            </a:extLst>
          </p:cNvPr>
          <p:cNvSpPr>
            <a:spLocks noGrp="1"/>
          </p:cNvSpPr>
          <p:nvPr>
            <p:ph idx="13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RQ4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Discovered themes?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E7952536-315E-4C3D-883B-243405D2989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7999"/>
            <a:ext cx="3600000" cy="3762301"/>
          </a:xfrm>
        </p:spPr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busy work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lecturing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instructor rapport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 more fun, being more exciting, more humorous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&amp; Debates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classroom activities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Guest Speakers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B98374-402C-493E-B043-05E76BE57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10354" y="550690"/>
            <a:ext cx="2909455" cy="1274619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 not really care about being a student here.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76651" y="550690"/>
            <a:ext cx="2909455" cy="1274619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 not care much about what happens in College.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005953" y="550689"/>
            <a:ext cx="2909455" cy="1274619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Attending College is not high on my priority list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7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5AC4910C-C9A9-41E9-9252-939FB7AA0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0" y="0"/>
            <a:ext cx="10758360" cy="6365363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159E9FA-E2FE-4ED3-AF77-6A386F661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gray">
          <a:xfrm>
            <a:off x="432001" y="-1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A new way to engage with </a:t>
            </a:r>
            <a:r>
              <a:rPr lang="en-US" dirty="0" smtClean="0"/>
              <a:t>students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reduce apathy.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>
            <a:extLst>
              <a:ext uri="{FF2B5EF4-FFF2-40B4-BE49-F238E27FC236}">
                <a16:creationId xmlns:a16="http://schemas.microsoft.com/office/drawing/2014/main" xmlns="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51B3CA-790D-465D-9B97-AA9876E35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C12D97-9EB3-9E46-86D3-3A2CA06C20D2}"/>
              </a:ext>
            </a:extLst>
          </p:cNvPr>
          <p:cNvSpPr txBox="1"/>
          <p:nvPr/>
        </p:nvSpPr>
        <p:spPr bwMode="gray">
          <a:xfrm>
            <a:off x="6433190" y="2409694"/>
            <a:ext cx="29839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gradFill>
                  <a:gsLst>
                    <a:gs pos="0">
                      <a:srgbClr val="00B0F0"/>
                    </a:gs>
                    <a:gs pos="51300">
                      <a:srgbClr val="5ECCF3"/>
                    </a:gs>
                    <a:gs pos="100000">
                      <a:srgbClr val="A7EA52"/>
                    </a:gs>
                  </a:gsLst>
                  <a:lin ang="0" scaled="0"/>
                </a:gradFill>
                <a:latin typeface="Tahoma"/>
              </a:rPr>
              <a:t>Indiana State University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F0"/>
                  </a:gs>
                  <a:gs pos="51300">
                    <a:srgbClr val="5ECCF3"/>
                  </a:gs>
                  <a:gs pos="100000">
                    <a:srgbClr val="A7EA52"/>
                  </a:gs>
                </a:gsLst>
                <a:lin ang="0" scaled="0"/>
              </a:gra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xmlns="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82149" y="6320244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05624" y="6344445"/>
            <a:ext cx="3206750" cy="247650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ISU_SportManagement</a:t>
            </a:r>
            <a:endParaRPr lang="en-US" dirty="0"/>
          </a:p>
        </p:txBody>
      </p:sp>
      <p:pic>
        <p:nvPicPr>
          <p:cNvPr id="23" name="Graphic 22" descr="Envelope" title="Icon Presenter Email">
            <a:extLst>
              <a:ext uri="{FF2B5EF4-FFF2-40B4-BE49-F238E27FC236}">
                <a16:creationId xmlns:a16="http://schemas.microsoft.com/office/drawing/2014/main" xmlns="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82150" y="5386563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05625" y="5374411"/>
            <a:ext cx="3206750" cy="247650"/>
          </a:xfrm>
        </p:spPr>
        <p:txBody>
          <a:bodyPr/>
          <a:lstStyle/>
          <a:p>
            <a:r>
              <a:rPr lang="en-US" dirty="0" smtClean="0"/>
              <a:t>Craig.Morehead@indstate.edu</a:t>
            </a:r>
            <a:endParaRPr lang="en-US" dirty="0"/>
          </a:p>
        </p:txBody>
      </p: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xmlns="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76383" y="6015329"/>
            <a:ext cx="231342" cy="231342"/>
          </a:xfrm>
          <a:prstGeom prst="rect">
            <a:avLst/>
          </a:prstGeom>
        </p:spPr>
      </p:pic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2EA3E05A-60C4-CD45-A7AC-1F20F4D95F6A}"/>
              </a:ext>
            </a:extLst>
          </p:cNvPr>
          <p:cNvSpPr txBox="1">
            <a:spLocks/>
          </p:cNvSpPr>
          <p:nvPr/>
        </p:nvSpPr>
        <p:spPr bwMode="gray">
          <a:xfrm>
            <a:off x="6905624" y="6015329"/>
            <a:ext cx="3895725" cy="231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B0F0"/>
              </a:buClr>
            </a:pPr>
            <a:r>
              <a:rPr lang="en-US" dirty="0" smtClean="0">
                <a:solidFill>
                  <a:prstClr val="white"/>
                </a:solidFill>
                <a:hlinkClick r:id="rId12"/>
              </a:rPr>
              <a:t>www.indstate.edu/health/program/spm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00B0F0"/>
              </a:buClr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0" name="Graphic 22" descr="Envelope" title="Icon Presenter Email">
            <a:extLst>
              <a:ext uri="{FF2B5EF4-FFF2-40B4-BE49-F238E27FC236}">
                <a16:creationId xmlns:a16="http://schemas.microsoft.com/office/drawing/2014/main" xmlns="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82149" y="5042803"/>
            <a:ext cx="218900" cy="218900"/>
          </a:xfrm>
          <a:prstGeom prst="rect">
            <a:avLst/>
          </a:prstGeom>
        </p:spPr>
      </p:pic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E48632CD-1506-46F5-A0DE-640903269D93}"/>
              </a:ext>
            </a:extLst>
          </p:cNvPr>
          <p:cNvSpPr txBox="1">
            <a:spLocks/>
          </p:cNvSpPr>
          <p:nvPr/>
        </p:nvSpPr>
        <p:spPr bwMode="gray">
          <a:xfrm>
            <a:off x="6905624" y="5030651"/>
            <a:ext cx="3206750" cy="247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Chad.Witkemper@indstate.edu</a:t>
            </a:r>
            <a:endParaRPr lang="en-US" dirty="0"/>
          </a:p>
        </p:txBody>
      </p:sp>
      <p:pic>
        <p:nvPicPr>
          <p:cNvPr id="27" name="Graphic 22" descr="Envelope" title="Icon Presenter Email">
            <a:extLst>
              <a:ext uri="{FF2B5EF4-FFF2-40B4-BE49-F238E27FC236}">
                <a16:creationId xmlns:a16="http://schemas.microsoft.com/office/drawing/2014/main" xmlns="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94850" y="5723113"/>
            <a:ext cx="218900" cy="218900"/>
          </a:xfrm>
          <a:prstGeom prst="rect">
            <a:avLst/>
          </a:prstGeom>
        </p:spPr>
      </p:pic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E48632CD-1506-46F5-A0DE-640903269D93}"/>
              </a:ext>
            </a:extLst>
          </p:cNvPr>
          <p:cNvSpPr txBox="1">
            <a:spLocks/>
          </p:cNvSpPr>
          <p:nvPr/>
        </p:nvSpPr>
        <p:spPr bwMode="gray">
          <a:xfrm>
            <a:off x="6918325" y="5710961"/>
            <a:ext cx="3206750" cy="247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pmichael2@sycamores.indstate.edu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5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657476"/>
            <a:ext cx="4416225" cy="342186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Chad Witkemper</a:t>
            </a:r>
          </a:p>
          <a:p>
            <a:pPr marL="0" indent="0">
              <a:buNone/>
            </a:pPr>
            <a:r>
              <a:rPr lang="en-US" dirty="0" smtClean="0"/>
              <a:t>Craig Morehead</a:t>
            </a:r>
          </a:p>
          <a:p>
            <a:pPr marL="0" indent="0">
              <a:buNone/>
            </a:pPr>
            <a:r>
              <a:rPr lang="en-US" dirty="0" smtClean="0"/>
              <a:t>Parker Michael</a:t>
            </a:r>
            <a:endParaRPr lang="en-US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xmlns="" id="{7FB89A62-CAB5-4BD1-B89F-0A0F3809B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6" y="0"/>
            <a:ext cx="6424144" cy="4400548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pPr algn="r"/>
            <a:r>
              <a:rPr lang="en-US" dirty="0"/>
              <a:t>About Us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807450" y="5701755"/>
            <a:ext cx="1498600" cy="109061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Indiana State University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701755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catalyst?</a:t>
            </a:r>
            <a:endParaRPr lang="en-US" dirty="0"/>
          </a:p>
        </p:txBody>
      </p:sp>
      <p:pic>
        <p:nvPicPr>
          <p:cNvPr id="6" name="Picture Placeholder 5" descr="Indy Escape - All The Trope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r="18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54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35139"/>
            <a:ext cx="1979613" cy="196189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Social Loafing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674B9A6-D55C-478C-8D92-D0BFBCD7B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Other students will pick up the slack</a:t>
            </a:r>
            <a:endParaRPr lang="en-US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xmlns="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50" y="1735138"/>
            <a:ext cx="1979613" cy="198119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Apathy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605832"/>
            <a:ext cx="1980000" cy="720000"/>
          </a:xfrm>
        </p:spPr>
        <p:txBody>
          <a:bodyPr/>
          <a:lstStyle/>
          <a:p>
            <a:r>
              <a:rPr lang="en-US" dirty="0" smtClean="0"/>
              <a:t>Lack of interest, enthusiasm, or concern</a:t>
            </a:r>
            <a:endParaRPr lang="en-US" dirty="0"/>
          </a:p>
        </p:txBody>
      </p:sp>
      <p:pic>
        <p:nvPicPr>
          <p:cNvPr id="43" name="Picture Placeholder 42" descr="Desk from top with someone tapping on a mobile phone">
            <a:extLst>
              <a:ext uri="{FF2B5EF4-FFF2-40B4-BE49-F238E27FC236}">
                <a16:creationId xmlns:a16="http://schemas.microsoft.com/office/drawing/2014/main" xmlns="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287" y="1735138"/>
            <a:ext cx="1979613" cy="19812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Mobile </a:t>
            </a:r>
            <a:r>
              <a:rPr lang="en-US" dirty="0" smtClean="0"/>
              <a:t>Devices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605832"/>
            <a:ext cx="1980000" cy="720000"/>
          </a:xfrm>
        </p:spPr>
        <p:txBody>
          <a:bodyPr/>
          <a:lstStyle/>
          <a:p>
            <a:r>
              <a:rPr lang="en-US" dirty="0" smtClean="0"/>
              <a:t>What is responsible?</a:t>
            </a:r>
            <a:endParaRPr lang="en-US" dirty="0"/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xmlns="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50" y="1735138"/>
            <a:ext cx="1979613" cy="198119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Pedagogy?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3BE7D2-4C35-4BA9-9A98-1A6E17A84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41950" y="448423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605832"/>
            <a:ext cx="1980000" cy="720000"/>
          </a:xfrm>
        </p:spPr>
        <p:txBody>
          <a:bodyPr/>
          <a:lstStyle/>
          <a:p>
            <a:r>
              <a:rPr lang="en-US" dirty="0" smtClean="0"/>
              <a:t>Who is responsible, the student or the faculty?</a:t>
            </a:r>
            <a:endParaRPr lang="en-US" dirty="0"/>
          </a:p>
        </p:txBody>
      </p:sp>
      <p:pic>
        <p:nvPicPr>
          <p:cNvPr id="63" name="Picture Placeholder 62">
            <a:extLst>
              <a:ext uri="{FF2B5EF4-FFF2-40B4-BE49-F238E27FC236}">
                <a16:creationId xmlns:a16="http://schemas.microsoft.com/office/drawing/2014/main" xmlns="" id="{DA70A5B7-C485-42A2-BB9D-2180002A6220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7" y="1735138"/>
            <a:ext cx="1979613" cy="1981199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979D46-D664-4267-B673-E6B048C08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882000" y="448423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2"/>
            <a:ext cx="1980000" cy="720000"/>
          </a:xfrm>
        </p:spPr>
        <p:txBody>
          <a:bodyPr/>
          <a:lstStyle/>
          <a:p>
            <a:r>
              <a:rPr lang="en-US" dirty="0" smtClean="0"/>
              <a:t>Do demographics play a role?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8270"/>
            <a:ext cx="5472000" cy="4104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The Method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860339-31F7-4884-957E-5C40F818E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3079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5" name="Graphic 24" descr="Gold bars" title="Placeholder Icon">
            <a:extLst>
              <a:ext uri="{FF2B5EF4-FFF2-40B4-BE49-F238E27FC236}">
                <a16:creationId xmlns:a16="http://schemas.microsoft.com/office/drawing/2014/main" xmlns="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29925" y="2691354"/>
            <a:ext cx="516155" cy="51615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2" y="4055990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414002" y="4614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002" y="4764931"/>
            <a:ext cx="1800000" cy="720000"/>
          </a:xfrm>
        </p:spPr>
        <p:txBody>
          <a:bodyPr/>
          <a:lstStyle/>
          <a:p>
            <a:r>
              <a:rPr lang="en-US" dirty="0" smtClean="0"/>
              <a:t>Analysis of Sport Management students at Indiana State University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6960D0-0A22-4E28-82F3-B9AA805E9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545316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9" name="Graphic 28" descr="Pencil" title="Placeholder Icon">
            <a:extLst>
              <a:ext uri="{FF2B5EF4-FFF2-40B4-BE49-F238E27FC236}">
                <a16:creationId xmlns:a16="http://schemas.microsoft.com/office/drawing/2014/main" xmlns="" id="{87645AAE-99D6-4DF7-BBA8-ACD6942E16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44450" y="2691354"/>
            <a:ext cx="516155" cy="5161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2527" y="3981450"/>
            <a:ext cx="1800000" cy="509081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Sashittal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et. </a:t>
            </a:r>
            <a:r>
              <a:rPr lang="en-US" dirty="0" smtClean="0"/>
              <a:t>al, 2012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328527" y="4614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2527" y="4764931"/>
            <a:ext cx="1800000" cy="720000"/>
          </a:xfrm>
        </p:spPr>
        <p:txBody>
          <a:bodyPr/>
          <a:lstStyle/>
          <a:p>
            <a:r>
              <a:rPr lang="en-US" dirty="0" smtClean="0"/>
              <a:t>Surveyed, interviewed, and observed UG students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EBBE7F-98BB-4059-8F15-7198C7DAC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45984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7" name="Graphic 26" descr="Coins" title="Placeholder Icon">
            <a:extLst>
              <a:ext uri="{FF2B5EF4-FFF2-40B4-BE49-F238E27FC236}">
                <a16:creationId xmlns:a16="http://schemas.microsoft.com/office/drawing/2014/main" xmlns="" id="{2BC353DF-7455-49A6-8C40-1E0630E1DA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58975" y="2691354"/>
            <a:ext cx="516155" cy="51615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17052" y="4055990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Analysis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0243052" y="46148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7052" y="4764931"/>
            <a:ext cx="1800000" cy="720000"/>
          </a:xfrm>
        </p:spPr>
        <p:txBody>
          <a:bodyPr/>
          <a:lstStyle/>
          <a:p>
            <a:r>
              <a:rPr lang="en-US" dirty="0" smtClean="0"/>
              <a:t>Discover published best practices for engaged classrooms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Apathy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Decades of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Crumbaugh</a:t>
            </a:r>
            <a:r>
              <a:rPr lang="en-US" dirty="0" smtClean="0"/>
              <a:t>, 1968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First known look into student apathy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err="1" smtClean="0"/>
              <a:t>Coffield</a:t>
            </a:r>
            <a:r>
              <a:rPr lang="en-US" dirty="0" smtClean="0"/>
              <a:t>, 1981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Apathy patterns not increasing in generalized pattern, gender may play a role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Hatfield, 1995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Seven principles of action to reduce apathy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err="1" smtClean="0"/>
              <a:t>Jassawalla</a:t>
            </a:r>
            <a:r>
              <a:rPr lang="en-US" dirty="0" smtClean="0"/>
              <a:t> et al., 2009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/>
              <a:t>Student loafing connected to student apathy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Stanton &amp; Knox, 2018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/>
              <a:t>Cell phones and other factors, who is responsible – student or faculty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9" name="Picture Placeholder 18"/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20" name="AutoShape 2" descr="I Traveled Across 14 States and Every Student Told Me the Same Story About  Why They're Not Motivated in the Classroom"/>
          <p:cNvSpPr>
            <a:spLocks noGrp="1" noChangeAspect="1" noChangeArrowheads="1"/>
          </p:cNvSpPr>
          <p:nvPr>
            <p:ph type="pic" sz="quarter" idx="4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68540"/>
            <a:ext cx="1928426" cy="1928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1799064"/>
            <a:ext cx="1866900" cy="18979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588" y="1799065"/>
            <a:ext cx="1820436" cy="18979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500" y="1768540"/>
            <a:ext cx="1860550" cy="19284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113" y="1768540"/>
            <a:ext cx="1868488" cy="19284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xmlns="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0"/>
            <a:ext cx="5472000" cy="45212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860339-31F7-4884-957E-5C40F818E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21366" y="5245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4" name="Graphic 33" descr="Bullseye" title="Placeholder Icon">
            <a:extLst>
              <a:ext uri="{FF2B5EF4-FFF2-40B4-BE49-F238E27FC236}">
                <a16:creationId xmlns:a16="http://schemas.microsoft.com/office/drawing/2014/main" xmlns="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21177" y="824336"/>
            <a:ext cx="514800" cy="5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1776147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RQ1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04577" y="2273347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78577" y="2410547"/>
            <a:ext cx="1800000" cy="720000"/>
          </a:xfrm>
        </p:spPr>
        <p:txBody>
          <a:bodyPr/>
          <a:lstStyle/>
          <a:p>
            <a:r>
              <a:rPr lang="en-US" dirty="0" smtClean="0"/>
              <a:t>Current trends to overcome apathy in the classroom?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6960D0-0A22-4E28-82F3-B9AA805E9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45466" y="5245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2" name="Graphic 31" descr="Lecturer" title="Placeholder Icon">
            <a:extLst>
              <a:ext uri="{FF2B5EF4-FFF2-40B4-BE49-F238E27FC236}">
                <a16:creationId xmlns:a16="http://schemas.microsoft.com/office/drawing/2014/main" xmlns="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5277" y="824336"/>
            <a:ext cx="514800" cy="514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02677" y="1776147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28677" y="227334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C32C294C-1590-42EF-AA55-43D984432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677" y="2410547"/>
            <a:ext cx="1800000" cy="720000"/>
          </a:xfrm>
        </p:spPr>
        <p:txBody>
          <a:bodyPr/>
          <a:lstStyle/>
          <a:p>
            <a:r>
              <a:rPr lang="en-US" dirty="0" smtClean="0"/>
              <a:t>Demographics play a role? Other demographics?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EBBE7F-98BB-4059-8F15-7198C7DAC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21366" y="31751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1" name="Graphic 20" descr="Network" title="Placeholder Icon">
            <a:extLst>
              <a:ext uri="{FF2B5EF4-FFF2-40B4-BE49-F238E27FC236}">
                <a16:creationId xmlns:a16="http://schemas.microsoft.com/office/drawing/2014/main" xmlns="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21177" y="3474952"/>
            <a:ext cx="514800" cy="514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8577" y="4426763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DEE8591-D916-4064-8CD3-2AD3F759B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04577" y="49239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8577" y="5061163"/>
            <a:ext cx="1800000" cy="720000"/>
          </a:xfrm>
        </p:spPr>
        <p:txBody>
          <a:bodyPr/>
          <a:lstStyle/>
          <a:p>
            <a:r>
              <a:rPr lang="en-US" dirty="0" smtClean="0"/>
              <a:t>Classroom atmospherics have an impact?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892DD94-78B8-4911-A32B-3B174E29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23042" y="31751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0" name="Graphic 29" descr="Megaphone" title="Placeholder Icon">
            <a:extLst>
              <a:ext uri="{FF2B5EF4-FFF2-40B4-BE49-F238E27FC236}">
                <a16:creationId xmlns:a16="http://schemas.microsoft.com/office/drawing/2014/main" xmlns="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022853" y="3474952"/>
            <a:ext cx="514800" cy="5148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677" y="4426763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28677" y="4923963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02677" y="5061163"/>
            <a:ext cx="1800000" cy="720000"/>
          </a:xfrm>
        </p:spPr>
        <p:txBody>
          <a:bodyPr/>
          <a:lstStyle/>
          <a:p>
            <a:r>
              <a:rPr lang="en-US" dirty="0" smtClean="0"/>
              <a:t>Observational Themes of Sport Management students?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8" y="0"/>
            <a:ext cx="9543384" cy="6365363"/>
          </a:xfr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A60A77-3CD9-2340-9CBF-AB127828C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 smtClean="0"/>
              <a:t>Our Findings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 smtClean="0"/>
              <a:t>Analyzing the results of the survey, interviews, and observations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7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Male: n = 94</a:t>
            </a:r>
          </a:p>
          <a:p>
            <a:r>
              <a:rPr lang="en-US" dirty="0" smtClean="0"/>
              <a:t>Female: n = 26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Freshman: n = 50</a:t>
            </a:r>
          </a:p>
          <a:p>
            <a:r>
              <a:rPr lang="en-US" dirty="0" smtClean="0"/>
              <a:t>Sophomore: n = 31</a:t>
            </a:r>
          </a:p>
          <a:p>
            <a:r>
              <a:rPr lang="en-US" dirty="0" smtClean="0"/>
              <a:t>Junior: n = 25</a:t>
            </a:r>
          </a:p>
          <a:p>
            <a:r>
              <a:rPr lang="en-US" dirty="0" smtClean="0"/>
              <a:t>Senior: n = 11</a:t>
            </a:r>
          </a:p>
          <a:p>
            <a:r>
              <a:rPr lang="en-US" dirty="0" smtClean="0"/>
              <a:t>Graduate: n = 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49669"/>
            <a:ext cx="1295400" cy="103213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White: n = 67</a:t>
            </a:r>
          </a:p>
          <a:p>
            <a:r>
              <a:rPr lang="en-US" dirty="0" smtClean="0"/>
              <a:t>Black or African American:    n = 29</a:t>
            </a:r>
            <a:endParaRPr lang="en-US" dirty="0"/>
          </a:p>
          <a:p>
            <a:r>
              <a:rPr lang="en-US" dirty="0" smtClean="0"/>
              <a:t>Hispanic or Latino: n = 5</a:t>
            </a:r>
          </a:p>
          <a:p>
            <a:r>
              <a:rPr lang="en-US" dirty="0" smtClean="0"/>
              <a:t>Multi-race/ethnicity: n =17</a:t>
            </a:r>
          </a:p>
          <a:p>
            <a:r>
              <a:rPr lang="en-US" dirty="0" smtClean="0"/>
              <a:t>Prefer not to say: n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8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33781529_Tech pitch deck_RVA_v5" id="{A2EB78D0-E53B-4F6A-BDEB-161D0EE79897}" vid="{43D59DC8-94C0-4D1D-B6DD-8A7938E09C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Jachimo · SlidesCarnival</Template>
  <TotalTime>5311</TotalTime>
  <Words>672</Words>
  <Application>Microsoft Macintosh PowerPoint</Application>
  <PresentationFormat>Custom</PresentationFormat>
  <Paragraphs>156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About Us</vt:lpstr>
      <vt:lpstr>The catalyst?</vt:lpstr>
      <vt:lpstr>The Problem</vt:lpstr>
      <vt:lpstr>The Method</vt:lpstr>
      <vt:lpstr>Student Apathy Background</vt:lpstr>
      <vt:lpstr>Research Questions</vt:lpstr>
      <vt:lpstr>Our Findings</vt:lpstr>
      <vt:lpstr>Demographics</vt:lpstr>
      <vt:lpstr>Student Extracurricular Involvement</vt:lpstr>
      <vt:lpstr>Student Testimonial</vt:lpstr>
      <vt:lpstr>RQ1: Effective trends</vt:lpstr>
      <vt:lpstr>Surveys, Interviews, and Observations</vt:lpstr>
      <vt:lpstr>Discussion</vt:lpstr>
      <vt:lpstr>Thank You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Witkemper</dc:creator>
  <cp:lastModifiedBy>Heather Alderman</cp:lastModifiedBy>
  <cp:revision>36</cp:revision>
  <dcterms:created xsi:type="dcterms:W3CDTF">2022-01-21T14:49:13Z</dcterms:created>
  <dcterms:modified xsi:type="dcterms:W3CDTF">2022-02-07T18:18:43Z</dcterms:modified>
</cp:coreProperties>
</file>